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sldIdLst>
    <p:sldId id="259" r:id="rId3"/>
    <p:sldId id="263" r:id="rId4"/>
    <p:sldId id="448" r:id="rId5"/>
    <p:sldId id="449" r:id="rId6"/>
    <p:sldId id="260" r:id="rId7"/>
    <p:sldId id="261" r:id="rId8"/>
    <p:sldId id="262" r:id="rId9"/>
    <p:sldId id="450" r:id="rId10"/>
    <p:sldId id="451" r:id="rId11"/>
    <p:sldId id="452" r:id="rId12"/>
    <p:sldId id="453" r:id="rId13"/>
    <p:sldId id="454" r:id="rId14"/>
    <p:sldId id="455"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46" r:id="rId30"/>
    <p:sldId id="472" r:id="rId31"/>
    <p:sldId id="478" r:id="rId32"/>
    <p:sldId id="479" r:id="rId33"/>
    <p:sldId id="447" r:id="rId34"/>
    <p:sldId id="473" r:id="rId35"/>
    <p:sldId id="480" r:id="rId36"/>
    <p:sldId id="481" r:id="rId37"/>
    <p:sldId id="482" r:id="rId38"/>
    <p:sldId id="483" r:id="rId39"/>
    <p:sldId id="474" r:id="rId40"/>
    <p:sldId id="475" r:id="rId41"/>
    <p:sldId id="476" r:id="rId42"/>
    <p:sldId id="477" r:id="rId43"/>
    <p:sldId id="484" r:id="rId44"/>
    <p:sldId id="485" r:id="rId45"/>
    <p:sldId id="486" r:id="rId46"/>
    <p:sldId id="490" r:id="rId47"/>
    <p:sldId id="487" r:id="rId48"/>
    <p:sldId id="491" r:id="rId49"/>
    <p:sldId id="492" r:id="rId50"/>
    <p:sldId id="493" r:id="rId51"/>
    <p:sldId id="401" r:id="rId52"/>
    <p:sldId id="488" r:id="rId53"/>
    <p:sldId id="494" r:id="rId54"/>
    <p:sldId id="495" r:id="rId55"/>
    <p:sldId id="496" r:id="rId56"/>
    <p:sldId id="489" r:id="rId57"/>
    <p:sldId id="497" r:id="rId58"/>
    <p:sldId id="508" r:id="rId59"/>
    <p:sldId id="498" r:id="rId60"/>
    <p:sldId id="503" r:id="rId61"/>
    <p:sldId id="504" r:id="rId62"/>
    <p:sldId id="499" r:id="rId63"/>
    <p:sldId id="505" r:id="rId64"/>
    <p:sldId id="500" r:id="rId65"/>
    <p:sldId id="507" r:id="rId66"/>
    <p:sldId id="501" r:id="rId67"/>
    <p:sldId id="506" r:id="rId68"/>
    <p:sldId id="502" r:id="rId69"/>
    <p:sldId id="25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701"/>
    <a:srgbClr val="F7FBF9"/>
    <a:srgbClr val="B62E24"/>
    <a:srgbClr val="D5372A"/>
    <a:srgbClr val="DB3431"/>
    <a:srgbClr val="DEDAD9"/>
    <a:srgbClr val="D63025"/>
    <a:srgbClr val="F8CE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5" d="100"/>
          <a:sy n="105" d="100"/>
        </p:scale>
        <p:origin x="1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3F25E-AEB8-45C7-B9CC-7158A331DEA0}"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18C6F-3310-4DBB-96A5-51E928F686C1}" type="slidenum">
              <a:rPr lang="en-US" smtClean="0"/>
              <a:t>‹#›</a:t>
            </a:fld>
            <a:endParaRPr lang="en-US"/>
          </a:p>
        </p:txBody>
      </p:sp>
    </p:spTree>
    <p:extLst>
      <p:ext uri="{BB962C8B-B14F-4D97-AF65-F5344CB8AC3E}">
        <p14:creationId xmlns:p14="http://schemas.microsoft.com/office/powerpoint/2010/main" val="342637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3386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224938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46781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787385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59247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38724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12346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791450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32253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596575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04437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524866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3733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39839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93381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22222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17460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489902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6257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67780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40050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11/1/2023</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10260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11/1/2023</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1323117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11/1/2023</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331687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BB2C33-E227-EBE0-B24C-4CC6A38B7490}"/>
              </a:ext>
            </a:extLst>
          </p:cNvPr>
          <p:cNvGrpSpPr/>
          <p:nvPr/>
        </p:nvGrpSpPr>
        <p:grpSpPr>
          <a:xfrm>
            <a:off x="301077" y="4573374"/>
            <a:ext cx="11372492" cy="2133600"/>
            <a:chOff x="247288" y="4528551"/>
            <a:chExt cx="11372492" cy="2133600"/>
          </a:xfrm>
        </p:grpSpPr>
        <p:sp>
          <p:nvSpPr>
            <p:cNvPr id="7" name="Rectangle: Rounded Corners 6">
              <a:extLst>
                <a:ext uri="{FF2B5EF4-FFF2-40B4-BE49-F238E27FC236}">
                  <a16:creationId xmlns:a16="http://schemas.microsoft.com/office/drawing/2014/main" id="{B4F3A574-E4E3-AC65-97AE-AD628225D042}"/>
                </a:ext>
              </a:extLst>
            </p:cNvPr>
            <p:cNvSpPr/>
            <p:nvPr/>
          </p:nvSpPr>
          <p:spPr>
            <a:xfrm>
              <a:off x="552087" y="4528551"/>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Graphical user interface, text&#10;&#10;Description automatically generated with medium confidence">
              <a:extLst>
                <a:ext uri="{FF2B5EF4-FFF2-40B4-BE49-F238E27FC236}">
                  <a16:creationId xmlns:a16="http://schemas.microsoft.com/office/drawing/2014/main" id="{3531FB66-61BD-6148-751E-19AA40293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763" y="5494997"/>
              <a:ext cx="2084032" cy="715548"/>
            </a:xfrm>
            <a:prstGeom prst="rect">
              <a:avLst/>
            </a:prstGeom>
          </p:spPr>
        </p:pic>
        <p:pic>
          <p:nvPicPr>
            <p:cNvPr id="9" name="Picture 8">
              <a:extLst>
                <a:ext uri="{FF2B5EF4-FFF2-40B4-BE49-F238E27FC236}">
                  <a16:creationId xmlns:a16="http://schemas.microsoft.com/office/drawing/2014/main" id="{292FD24E-8667-F824-39A9-3F246A57BEAD}"/>
                </a:ext>
              </a:extLst>
            </p:cNvPr>
            <p:cNvPicPr>
              <a:picLocks noChangeAspect="1"/>
            </p:cNvPicPr>
            <p:nvPr/>
          </p:nvPicPr>
          <p:blipFill>
            <a:blip r:embed="rId3"/>
            <a:stretch>
              <a:fillRect/>
            </a:stretch>
          </p:blipFill>
          <p:spPr>
            <a:xfrm>
              <a:off x="9580513" y="5363627"/>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8A7861E1-CAF9-1E03-E5AA-F5627BE1DD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187" y="5700877"/>
              <a:ext cx="420827" cy="365694"/>
            </a:xfrm>
            <a:prstGeom prst="rect">
              <a:avLst/>
            </a:prstGeom>
          </p:spPr>
        </p:pic>
        <p:sp>
          <p:nvSpPr>
            <p:cNvPr id="11" name="Subtitle 2">
              <a:extLst>
                <a:ext uri="{FF2B5EF4-FFF2-40B4-BE49-F238E27FC236}">
                  <a16:creationId xmlns:a16="http://schemas.microsoft.com/office/drawing/2014/main" id="{E66E2FA0-F7E1-2270-2937-4DA909CB7AD5}"/>
                </a:ext>
              </a:extLst>
            </p:cNvPr>
            <p:cNvSpPr txBox="1">
              <a:spLocks/>
            </p:cNvSpPr>
            <p:nvPr/>
          </p:nvSpPr>
          <p:spPr>
            <a:xfrm>
              <a:off x="247288" y="4680951"/>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sp>
        <p:nvSpPr>
          <p:cNvPr id="12" name="Text Box 1">
            <a:extLst>
              <a:ext uri="{FF2B5EF4-FFF2-40B4-BE49-F238E27FC236}">
                <a16:creationId xmlns:a16="http://schemas.microsoft.com/office/drawing/2014/main" id="{9FF8A57A-136B-305E-D927-6C3603E07967}"/>
              </a:ext>
            </a:extLst>
          </p:cNvPr>
          <p:cNvSpPr txBox="1"/>
          <p:nvPr/>
        </p:nvSpPr>
        <p:spPr>
          <a:xfrm>
            <a:off x="43722" y="2726737"/>
            <a:ext cx="12192000" cy="91691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algn="ctr">
              <a:lnSpc>
                <a:spcPct val="107000"/>
              </a:lnSpc>
              <a:spcAft>
                <a:spcPts val="800"/>
              </a:spcAft>
            </a:pPr>
            <a:r>
              <a:rPr lang="en-US" sz="5400" b="1" dirty="0">
                <a:solidFill>
                  <a:srgbClr val="000000"/>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Introduction to Microsoft Excel</a:t>
            </a:r>
          </a:p>
        </p:txBody>
      </p:sp>
      <p:pic>
        <p:nvPicPr>
          <p:cNvPr id="3" name="Picture 2">
            <a:extLst>
              <a:ext uri="{FF2B5EF4-FFF2-40B4-BE49-F238E27FC236}">
                <a16:creationId xmlns:a16="http://schemas.microsoft.com/office/drawing/2014/main" id="{A9051D46-EA3E-FC8C-EDBE-EC71CDE66215}"/>
              </a:ext>
            </a:extLst>
          </p:cNvPr>
          <p:cNvPicPr>
            <a:picLocks noChangeAspect="1"/>
          </p:cNvPicPr>
          <p:nvPr/>
        </p:nvPicPr>
        <p:blipFill>
          <a:blip r:embed="rId5"/>
          <a:stretch>
            <a:fillRect/>
          </a:stretch>
        </p:blipFill>
        <p:spPr>
          <a:xfrm>
            <a:off x="301077" y="214567"/>
            <a:ext cx="2913463" cy="944647"/>
          </a:xfrm>
          <a:prstGeom prst="rect">
            <a:avLst/>
          </a:prstGeom>
        </p:spPr>
      </p:pic>
      <p:sp>
        <p:nvSpPr>
          <p:cNvPr id="5" name="Rectangle 4">
            <a:extLst>
              <a:ext uri="{FF2B5EF4-FFF2-40B4-BE49-F238E27FC236}">
                <a16:creationId xmlns:a16="http://schemas.microsoft.com/office/drawing/2014/main" id="{5C5A9D9E-BB3D-5B37-033E-B5562808BC24}"/>
              </a:ext>
            </a:extLst>
          </p:cNvPr>
          <p:cNvSpPr/>
          <p:nvPr/>
        </p:nvSpPr>
        <p:spPr>
          <a:xfrm>
            <a:off x="5791199" y="1506070"/>
            <a:ext cx="609601" cy="812109"/>
          </a:xfrm>
          <a:prstGeom prst="rect">
            <a:avLst/>
          </a:prstGeom>
          <a:noFill/>
          <a:effectLst>
            <a:glow rad="139700">
              <a:schemeClr val="accent1">
                <a:satMod val="175000"/>
                <a:alpha val="40000"/>
              </a:schemeClr>
            </a:glow>
          </a:effectLst>
        </p:spPr>
        <p:txBody>
          <a:bodyPr wrap="none" lIns="91440" tIns="45720" rIns="91440" bIns="45720">
            <a:prstTxWarp prst="textPlain">
              <a:avLst/>
            </a:prstTxWarp>
            <a:spAutoFit/>
            <a:scene3d>
              <a:camera prst="orthographicFront"/>
              <a:lightRig rig="threePt" dir="t"/>
            </a:scene3d>
            <a:sp3d extrusionH="57150">
              <a:bevelT w="38100" h="38100" prst="angle"/>
            </a:sp3d>
          </a:bodyPr>
          <a:lstStyle/>
          <a:p>
            <a:pPr algn="ctr"/>
            <a:r>
              <a:rPr lang="en-US" sz="7200" b="1" dirty="0">
                <a:ln w="6600">
                  <a:solidFill>
                    <a:srgbClr val="120701"/>
                  </a:solidFill>
                  <a:prstDash val="solid"/>
                </a:ln>
                <a:solidFill>
                  <a:schemeClr val="bg2">
                    <a:lumMod val="50000"/>
                  </a:schemeClr>
                </a:solidFill>
                <a:effectLst>
                  <a:outerShdw dist="38100" dir="2700000" algn="tl" rotWithShape="0">
                    <a:schemeClr val="accent2"/>
                  </a:outerShdw>
                </a:effectLst>
              </a:rPr>
              <a:t>1</a:t>
            </a:r>
          </a:p>
        </p:txBody>
      </p:sp>
    </p:spTree>
    <p:extLst>
      <p:ext uri="{BB962C8B-B14F-4D97-AF65-F5344CB8AC3E}">
        <p14:creationId xmlns:p14="http://schemas.microsoft.com/office/powerpoint/2010/main" val="3503464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D6CC-F494-6694-1B1E-22234587C7A4}"/>
              </a:ext>
            </a:extLst>
          </p:cNvPr>
          <p:cNvPicPr>
            <a:picLocks noChangeAspect="1"/>
          </p:cNvPicPr>
          <p:nvPr/>
        </p:nvPicPr>
        <p:blipFill>
          <a:blip r:embed="rId2"/>
          <a:stretch>
            <a:fillRect/>
          </a:stretch>
        </p:blipFill>
        <p:spPr>
          <a:xfrm>
            <a:off x="959224" y="1604919"/>
            <a:ext cx="10515600" cy="610426"/>
          </a:xfrm>
          <a:prstGeom prst="rect">
            <a:avLst/>
          </a:prstGeom>
        </p:spPr>
      </p:pic>
      <p:sp>
        <p:nvSpPr>
          <p:cNvPr id="4" name="Rectangle 3">
            <a:extLst>
              <a:ext uri="{FF2B5EF4-FFF2-40B4-BE49-F238E27FC236}">
                <a16:creationId xmlns:a16="http://schemas.microsoft.com/office/drawing/2014/main" id="{5C101F09-1F59-8DC8-B71F-CD01A0EDB400}"/>
              </a:ext>
            </a:extLst>
          </p:cNvPr>
          <p:cNvSpPr/>
          <p:nvPr/>
        </p:nvSpPr>
        <p:spPr>
          <a:xfrm>
            <a:off x="579040" y="268958"/>
            <a:ext cx="2589170"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Title Bar</a:t>
            </a:r>
          </a:p>
        </p:txBody>
      </p:sp>
      <p:pic>
        <p:nvPicPr>
          <p:cNvPr id="6" name="Picture 5">
            <a:extLst>
              <a:ext uri="{FF2B5EF4-FFF2-40B4-BE49-F238E27FC236}">
                <a16:creationId xmlns:a16="http://schemas.microsoft.com/office/drawing/2014/main" id="{D5AC75AC-897E-4DEF-7C51-065C71D1A8B4}"/>
              </a:ext>
            </a:extLst>
          </p:cNvPr>
          <p:cNvPicPr>
            <a:picLocks noChangeAspect="1"/>
          </p:cNvPicPr>
          <p:nvPr/>
        </p:nvPicPr>
        <p:blipFill>
          <a:blip r:embed="rId3"/>
          <a:stretch>
            <a:fillRect/>
          </a:stretch>
        </p:blipFill>
        <p:spPr>
          <a:xfrm>
            <a:off x="1150384" y="2869434"/>
            <a:ext cx="2017826" cy="1119131"/>
          </a:xfrm>
          <a:prstGeom prst="rect">
            <a:avLst/>
          </a:prstGeom>
        </p:spPr>
      </p:pic>
      <p:grpSp>
        <p:nvGrpSpPr>
          <p:cNvPr id="10" name="Group 9">
            <a:extLst>
              <a:ext uri="{FF2B5EF4-FFF2-40B4-BE49-F238E27FC236}">
                <a16:creationId xmlns:a16="http://schemas.microsoft.com/office/drawing/2014/main" id="{34B69688-1B79-5C00-1C4B-D722E0B4D2CF}"/>
              </a:ext>
            </a:extLst>
          </p:cNvPr>
          <p:cNvGrpSpPr/>
          <p:nvPr/>
        </p:nvGrpSpPr>
        <p:grpSpPr>
          <a:xfrm>
            <a:off x="3903370" y="2927584"/>
            <a:ext cx="1329337" cy="1649163"/>
            <a:chOff x="4130169" y="2927584"/>
            <a:chExt cx="1329337" cy="1649163"/>
          </a:xfrm>
        </p:grpSpPr>
        <p:pic>
          <p:nvPicPr>
            <p:cNvPr id="8" name="Picture 7">
              <a:extLst>
                <a:ext uri="{FF2B5EF4-FFF2-40B4-BE49-F238E27FC236}">
                  <a16:creationId xmlns:a16="http://schemas.microsoft.com/office/drawing/2014/main" id="{29E065D8-4D40-2060-D9FA-F7BB469C3F75}"/>
                </a:ext>
              </a:extLst>
            </p:cNvPr>
            <p:cNvPicPr>
              <a:picLocks noChangeAspect="1"/>
            </p:cNvPicPr>
            <p:nvPr/>
          </p:nvPicPr>
          <p:blipFill>
            <a:blip r:embed="rId4"/>
            <a:stretch>
              <a:fillRect/>
            </a:stretch>
          </p:blipFill>
          <p:spPr>
            <a:xfrm>
              <a:off x="4130169" y="2927584"/>
              <a:ext cx="1329337" cy="1002832"/>
            </a:xfrm>
            <a:prstGeom prst="rect">
              <a:avLst/>
            </a:prstGeom>
          </p:spPr>
        </p:pic>
        <p:sp>
          <p:nvSpPr>
            <p:cNvPr id="9" name="Rectangle 8">
              <a:extLst>
                <a:ext uri="{FF2B5EF4-FFF2-40B4-BE49-F238E27FC236}">
                  <a16:creationId xmlns:a16="http://schemas.microsoft.com/office/drawing/2014/main" id="{8399443E-E74F-BFA2-783E-3668B8337E80}"/>
                </a:ext>
              </a:extLst>
            </p:cNvPr>
            <p:cNvSpPr/>
            <p:nvPr/>
          </p:nvSpPr>
          <p:spPr>
            <a:xfrm>
              <a:off x="4190344" y="3930416"/>
              <a:ext cx="1208985"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Undo</a:t>
              </a:r>
            </a:p>
          </p:txBody>
        </p:sp>
      </p:grpSp>
      <p:pic>
        <p:nvPicPr>
          <p:cNvPr id="12" name="Picture 11">
            <a:extLst>
              <a:ext uri="{FF2B5EF4-FFF2-40B4-BE49-F238E27FC236}">
                <a16:creationId xmlns:a16="http://schemas.microsoft.com/office/drawing/2014/main" id="{F0B05932-60AB-1B31-83FD-12819A16C861}"/>
              </a:ext>
            </a:extLst>
          </p:cNvPr>
          <p:cNvPicPr>
            <a:picLocks noChangeAspect="1"/>
          </p:cNvPicPr>
          <p:nvPr/>
        </p:nvPicPr>
        <p:blipFill>
          <a:blip r:embed="rId5"/>
          <a:stretch>
            <a:fillRect/>
          </a:stretch>
        </p:blipFill>
        <p:spPr>
          <a:xfrm>
            <a:off x="5879114" y="2927584"/>
            <a:ext cx="2160362" cy="771557"/>
          </a:xfrm>
          <a:prstGeom prst="rect">
            <a:avLst/>
          </a:prstGeom>
        </p:spPr>
      </p:pic>
      <p:grpSp>
        <p:nvGrpSpPr>
          <p:cNvPr id="16" name="Group 15">
            <a:extLst>
              <a:ext uri="{FF2B5EF4-FFF2-40B4-BE49-F238E27FC236}">
                <a16:creationId xmlns:a16="http://schemas.microsoft.com/office/drawing/2014/main" id="{7DDA615A-5A1F-76BB-C9E3-05E821C22612}"/>
              </a:ext>
            </a:extLst>
          </p:cNvPr>
          <p:cNvGrpSpPr/>
          <p:nvPr/>
        </p:nvGrpSpPr>
        <p:grpSpPr>
          <a:xfrm>
            <a:off x="3362123" y="3930416"/>
            <a:ext cx="7466118" cy="2684125"/>
            <a:chOff x="3362123" y="3930416"/>
            <a:chExt cx="7466118" cy="2684125"/>
          </a:xfrm>
        </p:grpSpPr>
        <p:pic>
          <p:nvPicPr>
            <p:cNvPr id="14" name="Picture 13">
              <a:extLst>
                <a:ext uri="{FF2B5EF4-FFF2-40B4-BE49-F238E27FC236}">
                  <a16:creationId xmlns:a16="http://schemas.microsoft.com/office/drawing/2014/main" id="{96C1B9FD-B421-32C2-18D5-061C4A827F6A}"/>
                </a:ext>
              </a:extLst>
            </p:cNvPr>
            <p:cNvPicPr>
              <a:picLocks noChangeAspect="1"/>
            </p:cNvPicPr>
            <p:nvPr/>
          </p:nvPicPr>
          <p:blipFill>
            <a:blip r:embed="rId6"/>
            <a:stretch>
              <a:fillRect/>
            </a:stretch>
          </p:blipFill>
          <p:spPr>
            <a:xfrm>
              <a:off x="7360654" y="3930416"/>
              <a:ext cx="3467587" cy="2476848"/>
            </a:xfrm>
            <a:prstGeom prst="rect">
              <a:avLst/>
            </a:prstGeom>
          </p:spPr>
        </p:pic>
        <p:sp>
          <p:nvSpPr>
            <p:cNvPr id="15" name="Rectangle 14">
              <a:extLst>
                <a:ext uri="{FF2B5EF4-FFF2-40B4-BE49-F238E27FC236}">
                  <a16:creationId xmlns:a16="http://schemas.microsoft.com/office/drawing/2014/main" id="{256E5237-F862-66D9-9A6A-A4E55AE61B9E}"/>
                </a:ext>
              </a:extLst>
            </p:cNvPr>
            <p:cNvSpPr/>
            <p:nvPr/>
          </p:nvSpPr>
          <p:spPr>
            <a:xfrm>
              <a:off x="3362123" y="5414212"/>
              <a:ext cx="3998531" cy="1200329"/>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File name up to 255 </a:t>
              </a:r>
            </a:p>
            <a:p>
              <a:pPr algn="ctr"/>
              <a:r>
                <a:rPr lang="en-US" sz="3600" dirty="0">
                  <a:ln w="0"/>
                  <a:effectLst>
                    <a:outerShdw blurRad="38100" dist="19050" dir="2700000" algn="tl" rotWithShape="0">
                      <a:schemeClr val="dk1">
                        <a:alpha val="40000"/>
                      </a:schemeClr>
                    </a:outerShdw>
                  </a:effectLst>
                </a:rPr>
                <a:t>(recommended 31)</a:t>
              </a:r>
              <a:endParaRPr lang="en-US" sz="36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087026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D6CC-F494-6694-1B1E-22234587C7A4}"/>
              </a:ext>
            </a:extLst>
          </p:cNvPr>
          <p:cNvPicPr>
            <a:picLocks noChangeAspect="1"/>
          </p:cNvPicPr>
          <p:nvPr/>
        </p:nvPicPr>
        <p:blipFill>
          <a:blip r:embed="rId2"/>
          <a:stretch>
            <a:fillRect/>
          </a:stretch>
        </p:blipFill>
        <p:spPr>
          <a:xfrm>
            <a:off x="959224" y="1604919"/>
            <a:ext cx="10515600" cy="610426"/>
          </a:xfrm>
          <a:prstGeom prst="rect">
            <a:avLst/>
          </a:prstGeom>
        </p:spPr>
      </p:pic>
      <p:sp>
        <p:nvSpPr>
          <p:cNvPr id="4" name="Rectangle 3">
            <a:extLst>
              <a:ext uri="{FF2B5EF4-FFF2-40B4-BE49-F238E27FC236}">
                <a16:creationId xmlns:a16="http://schemas.microsoft.com/office/drawing/2014/main" id="{5C101F09-1F59-8DC8-B71F-CD01A0EDB400}"/>
              </a:ext>
            </a:extLst>
          </p:cNvPr>
          <p:cNvSpPr/>
          <p:nvPr/>
        </p:nvSpPr>
        <p:spPr>
          <a:xfrm>
            <a:off x="579040" y="268958"/>
            <a:ext cx="2589170"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Title Bar</a:t>
            </a:r>
          </a:p>
        </p:txBody>
      </p:sp>
      <p:pic>
        <p:nvPicPr>
          <p:cNvPr id="5" name="Picture 4">
            <a:extLst>
              <a:ext uri="{FF2B5EF4-FFF2-40B4-BE49-F238E27FC236}">
                <a16:creationId xmlns:a16="http://schemas.microsoft.com/office/drawing/2014/main" id="{35412516-E0CD-8289-F735-58E7D1E8D097}"/>
              </a:ext>
            </a:extLst>
          </p:cNvPr>
          <p:cNvPicPr>
            <a:picLocks noChangeAspect="1"/>
          </p:cNvPicPr>
          <p:nvPr/>
        </p:nvPicPr>
        <p:blipFill>
          <a:blip r:embed="rId3"/>
          <a:stretch>
            <a:fillRect/>
          </a:stretch>
        </p:blipFill>
        <p:spPr>
          <a:xfrm>
            <a:off x="959224" y="2751009"/>
            <a:ext cx="3753374" cy="495369"/>
          </a:xfrm>
          <a:prstGeom prst="rect">
            <a:avLst/>
          </a:prstGeom>
        </p:spPr>
      </p:pic>
      <p:pic>
        <p:nvPicPr>
          <p:cNvPr id="11" name="Picture 10">
            <a:extLst>
              <a:ext uri="{FF2B5EF4-FFF2-40B4-BE49-F238E27FC236}">
                <a16:creationId xmlns:a16="http://schemas.microsoft.com/office/drawing/2014/main" id="{F41A7848-B7DE-A4D0-41B7-4D3AEF94A70C}"/>
              </a:ext>
            </a:extLst>
          </p:cNvPr>
          <p:cNvPicPr>
            <a:picLocks noChangeAspect="1"/>
          </p:cNvPicPr>
          <p:nvPr/>
        </p:nvPicPr>
        <p:blipFill>
          <a:blip r:embed="rId4"/>
          <a:stretch>
            <a:fillRect/>
          </a:stretch>
        </p:blipFill>
        <p:spPr>
          <a:xfrm>
            <a:off x="4943208" y="2506296"/>
            <a:ext cx="2536196" cy="1697107"/>
          </a:xfrm>
          <a:prstGeom prst="rect">
            <a:avLst/>
          </a:prstGeom>
        </p:spPr>
      </p:pic>
      <p:pic>
        <p:nvPicPr>
          <p:cNvPr id="17" name="Picture 16">
            <a:extLst>
              <a:ext uri="{FF2B5EF4-FFF2-40B4-BE49-F238E27FC236}">
                <a16:creationId xmlns:a16="http://schemas.microsoft.com/office/drawing/2014/main" id="{4963A0F4-C407-87E8-8ECB-3B8F0DD6443A}"/>
              </a:ext>
            </a:extLst>
          </p:cNvPr>
          <p:cNvPicPr>
            <a:picLocks noChangeAspect="1"/>
          </p:cNvPicPr>
          <p:nvPr/>
        </p:nvPicPr>
        <p:blipFill>
          <a:blip r:embed="rId5"/>
          <a:stretch>
            <a:fillRect/>
          </a:stretch>
        </p:blipFill>
        <p:spPr>
          <a:xfrm>
            <a:off x="6935149" y="4416723"/>
            <a:ext cx="4267796" cy="1886213"/>
          </a:xfrm>
          <a:prstGeom prst="rect">
            <a:avLst/>
          </a:prstGeom>
        </p:spPr>
      </p:pic>
    </p:spTree>
    <p:extLst>
      <p:ext uri="{BB962C8B-B14F-4D97-AF65-F5344CB8AC3E}">
        <p14:creationId xmlns:p14="http://schemas.microsoft.com/office/powerpoint/2010/main" val="1845116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D6CC-F494-6694-1B1E-22234587C7A4}"/>
              </a:ext>
            </a:extLst>
          </p:cNvPr>
          <p:cNvPicPr>
            <a:picLocks noChangeAspect="1"/>
          </p:cNvPicPr>
          <p:nvPr/>
        </p:nvPicPr>
        <p:blipFill>
          <a:blip r:embed="rId2"/>
          <a:stretch>
            <a:fillRect/>
          </a:stretch>
        </p:blipFill>
        <p:spPr>
          <a:xfrm>
            <a:off x="959224" y="1604919"/>
            <a:ext cx="10515600" cy="610426"/>
          </a:xfrm>
          <a:prstGeom prst="rect">
            <a:avLst/>
          </a:prstGeom>
        </p:spPr>
      </p:pic>
      <p:sp>
        <p:nvSpPr>
          <p:cNvPr id="4" name="Rectangle 3">
            <a:extLst>
              <a:ext uri="{FF2B5EF4-FFF2-40B4-BE49-F238E27FC236}">
                <a16:creationId xmlns:a16="http://schemas.microsoft.com/office/drawing/2014/main" id="{5C101F09-1F59-8DC8-B71F-CD01A0EDB400}"/>
              </a:ext>
            </a:extLst>
          </p:cNvPr>
          <p:cNvSpPr/>
          <p:nvPr/>
        </p:nvSpPr>
        <p:spPr>
          <a:xfrm>
            <a:off x="579040" y="268958"/>
            <a:ext cx="2589170"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Title Bar</a:t>
            </a:r>
          </a:p>
        </p:txBody>
      </p:sp>
      <p:pic>
        <p:nvPicPr>
          <p:cNvPr id="6" name="Picture 5">
            <a:extLst>
              <a:ext uri="{FF2B5EF4-FFF2-40B4-BE49-F238E27FC236}">
                <a16:creationId xmlns:a16="http://schemas.microsoft.com/office/drawing/2014/main" id="{57040792-E803-E15F-CF43-91DE125DD7F8}"/>
              </a:ext>
            </a:extLst>
          </p:cNvPr>
          <p:cNvPicPr>
            <a:picLocks noChangeAspect="1"/>
          </p:cNvPicPr>
          <p:nvPr/>
        </p:nvPicPr>
        <p:blipFill>
          <a:blip r:embed="rId3"/>
          <a:stretch>
            <a:fillRect/>
          </a:stretch>
        </p:blipFill>
        <p:spPr>
          <a:xfrm>
            <a:off x="959224" y="2509709"/>
            <a:ext cx="4210638" cy="1838582"/>
          </a:xfrm>
          <a:prstGeom prst="rect">
            <a:avLst/>
          </a:prstGeom>
        </p:spPr>
      </p:pic>
      <p:pic>
        <p:nvPicPr>
          <p:cNvPr id="8" name="Picture 7">
            <a:extLst>
              <a:ext uri="{FF2B5EF4-FFF2-40B4-BE49-F238E27FC236}">
                <a16:creationId xmlns:a16="http://schemas.microsoft.com/office/drawing/2014/main" id="{C6509850-5D8E-6C6E-4F8C-D833E56FC80C}"/>
              </a:ext>
            </a:extLst>
          </p:cNvPr>
          <p:cNvPicPr>
            <a:picLocks noChangeAspect="1"/>
          </p:cNvPicPr>
          <p:nvPr/>
        </p:nvPicPr>
        <p:blipFill>
          <a:blip r:embed="rId4"/>
          <a:stretch>
            <a:fillRect/>
          </a:stretch>
        </p:blipFill>
        <p:spPr>
          <a:xfrm>
            <a:off x="6053626" y="3429000"/>
            <a:ext cx="4267796" cy="2343477"/>
          </a:xfrm>
          <a:prstGeom prst="rect">
            <a:avLst/>
          </a:prstGeom>
        </p:spPr>
      </p:pic>
    </p:spTree>
    <p:extLst>
      <p:ext uri="{BB962C8B-B14F-4D97-AF65-F5344CB8AC3E}">
        <p14:creationId xmlns:p14="http://schemas.microsoft.com/office/powerpoint/2010/main" val="3449278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D6CC-F494-6694-1B1E-22234587C7A4}"/>
              </a:ext>
            </a:extLst>
          </p:cNvPr>
          <p:cNvPicPr>
            <a:picLocks noChangeAspect="1"/>
          </p:cNvPicPr>
          <p:nvPr/>
        </p:nvPicPr>
        <p:blipFill>
          <a:blip r:embed="rId2"/>
          <a:stretch>
            <a:fillRect/>
          </a:stretch>
        </p:blipFill>
        <p:spPr>
          <a:xfrm>
            <a:off x="959224" y="1604919"/>
            <a:ext cx="10515600" cy="610426"/>
          </a:xfrm>
          <a:prstGeom prst="rect">
            <a:avLst/>
          </a:prstGeom>
        </p:spPr>
      </p:pic>
      <p:sp>
        <p:nvSpPr>
          <p:cNvPr id="4" name="Rectangle 3">
            <a:extLst>
              <a:ext uri="{FF2B5EF4-FFF2-40B4-BE49-F238E27FC236}">
                <a16:creationId xmlns:a16="http://schemas.microsoft.com/office/drawing/2014/main" id="{5C101F09-1F59-8DC8-B71F-CD01A0EDB400}"/>
              </a:ext>
            </a:extLst>
          </p:cNvPr>
          <p:cNvSpPr/>
          <p:nvPr/>
        </p:nvSpPr>
        <p:spPr>
          <a:xfrm>
            <a:off x="579040" y="268958"/>
            <a:ext cx="2589170"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Title Bar</a:t>
            </a:r>
          </a:p>
        </p:txBody>
      </p:sp>
      <p:pic>
        <p:nvPicPr>
          <p:cNvPr id="5" name="Picture 4">
            <a:extLst>
              <a:ext uri="{FF2B5EF4-FFF2-40B4-BE49-F238E27FC236}">
                <a16:creationId xmlns:a16="http://schemas.microsoft.com/office/drawing/2014/main" id="{28D21B06-C8AD-455F-B64D-4B4916A9823E}"/>
              </a:ext>
            </a:extLst>
          </p:cNvPr>
          <p:cNvPicPr>
            <a:picLocks noChangeAspect="1"/>
          </p:cNvPicPr>
          <p:nvPr/>
        </p:nvPicPr>
        <p:blipFill>
          <a:blip r:embed="rId3"/>
          <a:stretch>
            <a:fillRect/>
          </a:stretch>
        </p:blipFill>
        <p:spPr>
          <a:xfrm>
            <a:off x="4407550" y="2461866"/>
            <a:ext cx="3810532" cy="2791215"/>
          </a:xfrm>
          <a:prstGeom prst="rect">
            <a:avLst/>
          </a:prstGeom>
        </p:spPr>
      </p:pic>
      <p:sp>
        <p:nvSpPr>
          <p:cNvPr id="7" name="Rectangle 6">
            <a:extLst>
              <a:ext uri="{FF2B5EF4-FFF2-40B4-BE49-F238E27FC236}">
                <a16:creationId xmlns:a16="http://schemas.microsoft.com/office/drawing/2014/main" id="{73A6E2EB-00AE-D6B3-0969-A3285DAF26BB}"/>
              </a:ext>
            </a:extLst>
          </p:cNvPr>
          <p:cNvSpPr/>
          <p:nvPr/>
        </p:nvSpPr>
        <p:spPr>
          <a:xfrm>
            <a:off x="3750761" y="5499602"/>
            <a:ext cx="4333623"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Recently Used Actions</a:t>
            </a:r>
          </a:p>
        </p:txBody>
      </p:sp>
      <p:pic>
        <p:nvPicPr>
          <p:cNvPr id="10" name="Picture 9">
            <a:extLst>
              <a:ext uri="{FF2B5EF4-FFF2-40B4-BE49-F238E27FC236}">
                <a16:creationId xmlns:a16="http://schemas.microsoft.com/office/drawing/2014/main" id="{1985A01E-8D11-5287-43AE-3180F42BA9D2}"/>
              </a:ext>
            </a:extLst>
          </p:cNvPr>
          <p:cNvPicPr>
            <a:picLocks noChangeAspect="1"/>
          </p:cNvPicPr>
          <p:nvPr/>
        </p:nvPicPr>
        <p:blipFill>
          <a:blip r:embed="rId4"/>
          <a:stretch>
            <a:fillRect/>
          </a:stretch>
        </p:blipFill>
        <p:spPr>
          <a:xfrm>
            <a:off x="61070" y="2757394"/>
            <a:ext cx="12069859" cy="1343212"/>
          </a:xfrm>
          <a:prstGeom prst="rect">
            <a:avLst/>
          </a:prstGeom>
        </p:spPr>
      </p:pic>
    </p:spTree>
    <p:extLst>
      <p:ext uri="{BB962C8B-B14F-4D97-AF65-F5344CB8AC3E}">
        <p14:creationId xmlns:p14="http://schemas.microsoft.com/office/powerpoint/2010/main" val="284344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4CDE2-C272-DA6F-A22E-DBDEF599DFD4}"/>
              </a:ext>
            </a:extLst>
          </p:cNvPr>
          <p:cNvPicPr>
            <a:picLocks noChangeAspect="1"/>
          </p:cNvPicPr>
          <p:nvPr/>
        </p:nvPicPr>
        <p:blipFill>
          <a:blip r:embed="rId2"/>
          <a:stretch>
            <a:fillRect/>
          </a:stretch>
        </p:blipFill>
        <p:spPr>
          <a:xfrm>
            <a:off x="1018466" y="328180"/>
            <a:ext cx="10155067" cy="6201640"/>
          </a:xfrm>
          <a:prstGeom prst="rect">
            <a:avLst/>
          </a:prstGeom>
        </p:spPr>
      </p:pic>
    </p:spTree>
    <p:extLst>
      <p:ext uri="{BB962C8B-B14F-4D97-AF65-F5344CB8AC3E}">
        <p14:creationId xmlns:p14="http://schemas.microsoft.com/office/powerpoint/2010/main" val="656741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99074-0229-4A03-93CA-89A8BDCDC86A}"/>
              </a:ext>
            </a:extLst>
          </p:cNvPr>
          <p:cNvPicPr>
            <a:picLocks noChangeAspect="1"/>
          </p:cNvPicPr>
          <p:nvPr/>
        </p:nvPicPr>
        <p:blipFill>
          <a:blip r:embed="rId2"/>
          <a:stretch>
            <a:fillRect/>
          </a:stretch>
        </p:blipFill>
        <p:spPr>
          <a:xfrm>
            <a:off x="829559" y="1324520"/>
            <a:ext cx="10914871" cy="1214677"/>
          </a:xfrm>
          <a:prstGeom prst="rect">
            <a:avLst/>
          </a:prstGeom>
        </p:spPr>
      </p:pic>
      <p:sp>
        <p:nvSpPr>
          <p:cNvPr id="6" name="Rectangle 5">
            <a:extLst>
              <a:ext uri="{FF2B5EF4-FFF2-40B4-BE49-F238E27FC236}">
                <a16:creationId xmlns:a16="http://schemas.microsoft.com/office/drawing/2014/main" id="{24545FFF-956F-D6F1-FE3C-652F0CE6095A}"/>
              </a:ext>
            </a:extLst>
          </p:cNvPr>
          <p:cNvSpPr/>
          <p:nvPr/>
        </p:nvSpPr>
        <p:spPr>
          <a:xfrm>
            <a:off x="921281" y="268958"/>
            <a:ext cx="1904689"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Home</a:t>
            </a:r>
          </a:p>
        </p:txBody>
      </p:sp>
    </p:spTree>
    <p:extLst>
      <p:ext uri="{BB962C8B-B14F-4D97-AF65-F5344CB8AC3E}">
        <p14:creationId xmlns:p14="http://schemas.microsoft.com/office/powerpoint/2010/main" val="1449075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947732" y="268958"/>
            <a:ext cx="1851789"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Insert</a:t>
            </a:r>
          </a:p>
        </p:txBody>
      </p:sp>
      <p:pic>
        <p:nvPicPr>
          <p:cNvPr id="4" name="Picture 3">
            <a:extLst>
              <a:ext uri="{FF2B5EF4-FFF2-40B4-BE49-F238E27FC236}">
                <a16:creationId xmlns:a16="http://schemas.microsoft.com/office/drawing/2014/main" id="{7B30A2C3-2940-EA81-C99F-3DEABF53CA85}"/>
              </a:ext>
            </a:extLst>
          </p:cNvPr>
          <p:cNvPicPr>
            <a:picLocks noChangeAspect="1"/>
          </p:cNvPicPr>
          <p:nvPr/>
        </p:nvPicPr>
        <p:blipFill>
          <a:blip r:embed="rId2"/>
          <a:stretch>
            <a:fillRect/>
          </a:stretch>
        </p:blipFill>
        <p:spPr>
          <a:xfrm>
            <a:off x="477624" y="1786931"/>
            <a:ext cx="11236751" cy="1151811"/>
          </a:xfrm>
          <a:prstGeom prst="rect">
            <a:avLst/>
          </a:prstGeom>
        </p:spPr>
      </p:pic>
    </p:spTree>
    <p:extLst>
      <p:ext uri="{BB962C8B-B14F-4D97-AF65-F5344CB8AC3E}">
        <p14:creationId xmlns:p14="http://schemas.microsoft.com/office/powerpoint/2010/main" val="3408593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1021343" y="268958"/>
            <a:ext cx="1704569"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Draw</a:t>
            </a:r>
          </a:p>
        </p:txBody>
      </p:sp>
      <p:pic>
        <p:nvPicPr>
          <p:cNvPr id="3" name="Picture 2">
            <a:extLst>
              <a:ext uri="{FF2B5EF4-FFF2-40B4-BE49-F238E27FC236}">
                <a16:creationId xmlns:a16="http://schemas.microsoft.com/office/drawing/2014/main" id="{AB49E661-5DB7-9AE0-747E-0397FE6DD427}"/>
              </a:ext>
            </a:extLst>
          </p:cNvPr>
          <p:cNvPicPr>
            <a:picLocks noChangeAspect="1"/>
          </p:cNvPicPr>
          <p:nvPr/>
        </p:nvPicPr>
        <p:blipFill>
          <a:blip r:embed="rId2"/>
          <a:stretch>
            <a:fillRect/>
          </a:stretch>
        </p:blipFill>
        <p:spPr>
          <a:xfrm>
            <a:off x="1600297" y="1499264"/>
            <a:ext cx="7049484" cy="1276528"/>
          </a:xfrm>
          <a:prstGeom prst="rect">
            <a:avLst/>
          </a:prstGeom>
        </p:spPr>
      </p:pic>
    </p:spTree>
    <p:extLst>
      <p:ext uri="{BB962C8B-B14F-4D97-AF65-F5344CB8AC3E}">
        <p14:creationId xmlns:p14="http://schemas.microsoft.com/office/powerpoint/2010/main" val="2953979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117798" y="268958"/>
            <a:ext cx="3511667"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Page layout</a:t>
            </a:r>
          </a:p>
        </p:txBody>
      </p:sp>
      <p:pic>
        <p:nvPicPr>
          <p:cNvPr id="4" name="Picture 3">
            <a:extLst>
              <a:ext uri="{FF2B5EF4-FFF2-40B4-BE49-F238E27FC236}">
                <a16:creationId xmlns:a16="http://schemas.microsoft.com/office/drawing/2014/main" id="{3D3ADFD8-85EC-0FA4-52CF-88A08CD03685}"/>
              </a:ext>
            </a:extLst>
          </p:cNvPr>
          <p:cNvPicPr>
            <a:picLocks noChangeAspect="1"/>
          </p:cNvPicPr>
          <p:nvPr/>
        </p:nvPicPr>
        <p:blipFill>
          <a:blip r:embed="rId2"/>
          <a:stretch>
            <a:fillRect/>
          </a:stretch>
        </p:blipFill>
        <p:spPr>
          <a:xfrm>
            <a:off x="629977" y="1593532"/>
            <a:ext cx="10536120" cy="1276528"/>
          </a:xfrm>
          <a:prstGeom prst="rect">
            <a:avLst/>
          </a:prstGeom>
        </p:spPr>
      </p:pic>
    </p:spTree>
    <p:extLst>
      <p:ext uri="{BB962C8B-B14F-4D97-AF65-F5344CB8AC3E}">
        <p14:creationId xmlns:p14="http://schemas.microsoft.com/office/powerpoint/2010/main" val="2856884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594501" y="268958"/>
            <a:ext cx="2558264"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Formula</a:t>
            </a:r>
          </a:p>
        </p:txBody>
      </p:sp>
      <p:pic>
        <p:nvPicPr>
          <p:cNvPr id="3" name="Picture 2">
            <a:extLst>
              <a:ext uri="{FF2B5EF4-FFF2-40B4-BE49-F238E27FC236}">
                <a16:creationId xmlns:a16="http://schemas.microsoft.com/office/drawing/2014/main" id="{977401D8-D834-BA3D-0410-27E51968FE87}"/>
              </a:ext>
            </a:extLst>
          </p:cNvPr>
          <p:cNvPicPr>
            <a:picLocks noChangeAspect="1"/>
          </p:cNvPicPr>
          <p:nvPr/>
        </p:nvPicPr>
        <p:blipFill>
          <a:blip r:embed="rId2"/>
          <a:stretch>
            <a:fillRect/>
          </a:stretch>
        </p:blipFill>
        <p:spPr>
          <a:xfrm>
            <a:off x="393368" y="1338909"/>
            <a:ext cx="11405264" cy="1220390"/>
          </a:xfrm>
          <a:prstGeom prst="rect">
            <a:avLst/>
          </a:prstGeom>
        </p:spPr>
      </p:pic>
    </p:spTree>
    <p:extLst>
      <p:ext uri="{BB962C8B-B14F-4D97-AF65-F5344CB8AC3E}">
        <p14:creationId xmlns:p14="http://schemas.microsoft.com/office/powerpoint/2010/main" val="3105439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Excel User Interface</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Entering and formatting data</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447177" y="5329220"/>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B05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Working with worksheets</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F28DE21C-873B-344C-A465-A639A1B098E8}"/>
              </a:ext>
            </a:extLst>
          </p:cNvPr>
          <p:cNvSpPr txBox="1"/>
          <p:nvPr/>
        </p:nvSpPr>
        <p:spPr>
          <a:xfrm>
            <a:off x="1345307" y="5007647"/>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grpSp>
        <p:nvGrpSpPr>
          <p:cNvPr id="25" name="Group 24">
            <a:extLst>
              <a:ext uri="{FF2B5EF4-FFF2-40B4-BE49-F238E27FC236}">
                <a16:creationId xmlns:a16="http://schemas.microsoft.com/office/drawing/2014/main" id="{2F30A51E-D36B-3EAF-F057-85142A6D4A20}"/>
              </a:ext>
            </a:extLst>
          </p:cNvPr>
          <p:cNvGrpSpPr/>
          <p:nvPr/>
        </p:nvGrpSpPr>
        <p:grpSpPr>
          <a:xfrm>
            <a:off x="1589751" y="4080047"/>
            <a:ext cx="7200000" cy="1080000"/>
            <a:chOff x="1437351" y="3508484"/>
            <a:chExt cx="7200000" cy="1080000"/>
          </a:xfrm>
        </p:grpSpPr>
        <p:sp>
          <p:nvSpPr>
            <p:cNvPr id="26" name="Freeform: Shape 25">
              <a:extLst>
                <a:ext uri="{FF2B5EF4-FFF2-40B4-BE49-F238E27FC236}">
                  <a16:creationId xmlns:a16="http://schemas.microsoft.com/office/drawing/2014/main" id="{D53EC2E2-FC97-3507-A998-16F8A7E9E09B}"/>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65B3264-2B4C-67F0-DD80-6CB413E08532}"/>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Working with rows and columns</a:t>
              </a:r>
            </a:p>
          </p:txBody>
        </p:sp>
      </p:gr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ppt_x</p:attrName>
                                        </p:attrNameLst>
                                      </p:cBhvr>
                                      <p:tavLst>
                                        <p:tav tm="0">
                                          <p:val>
                                            <p:strVal val="#ppt_x-#ppt_w/2"/>
                                          </p:val>
                                        </p:tav>
                                        <p:tav tm="100000">
                                          <p:val>
                                            <p:strVal val="#ppt_x"/>
                                          </p:val>
                                        </p:tav>
                                      </p:tavLst>
                                    </p:anim>
                                    <p:anim calcmode="lin" valueType="num">
                                      <p:cBhvr>
                                        <p:cTn id="47" dur="500" fill="hold"/>
                                        <p:tgtEl>
                                          <p:spTgt spid="25"/>
                                        </p:tgtEl>
                                        <p:attrNameLst>
                                          <p:attrName>ppt_y</p:attrName>
                                        </p:attrNameLst>
                                      </p:cBhvr>
                                      <p:tavLst>
                                        <p:tav tm="0">
                                          <p:val>
                                            <p:strVal val="#ppt_y"/>
                                          </p:val>
                                        </p:tav>
                                        <p:tav tm="100000">
                                          <p:val>
                                            <p:strVal val="#ppt_y"/>
                                          </p:val>
                                        </p:tav>
                                      </p:tavLst>
                                    </p:anim>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1108199" y="268958"/>
            <a:ext cx="1530868"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Data</a:t>
            </a:r>
          </a:p>
        </p:txBody>
      </p:sp>
      <p:pic>
        <p:nvPicPr>
          <p:cNvPr id="4" name="Picture 3">
            <a:extLst>
              <a:ext uri="{FF2B5EF4-FFF2-40B4-BE49-F238E27FC236}">
                <a16:creationId xmlns:a16="http://schemas.microsoft.com/office/drawing/2014/main" id="{72B4DF28-71E3-0A98-85DD-EB35A88D6C6C}"/>
              </a:ext>
            </a:extLst>
          </p:cNvPr>
          <p:cNvPicPr>
            <a:picLocks noChangeAspect="1"/>
          </p:cNvPicPr>
          <p:nvPr/>
        </p:nvPicPr>
        <p:blipFill>
          <a:blip r:embed="rId2"/>
          <a:stretch>
            <a:fillRect/>
          </a:stretch>
        </p:blipFill>
        <p:spPr>
          <a:xfrm>
            <a:off x="527901" y="1428612"/>
            <a:ext cx="11362994" cy="1186247"/>
          </a:xfrm>
          <a:prstGeom prst="rect">
            <a:avLst/>
          </a:prstGeom>
        </p:spPr>
      </p:pic>
    </p:spTree>
    <p:extLst>
      <p:ext uri="{BB962C8B-B14F-4D97-AF65-F5344CB8AC3E}">
        <p14:creationId xmlns:p14="http://schemas.microsoft.com/office/powerpoint/2010/main" val="856848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740599" y="268958"/>
            <a:ext cx="2266070"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Review</a:t>
            </a:r>
          </a:p>
        </p:txBody>
      </p:sp>
      <p:pic>
        <p:nvPicPr>
          <p:cNvPr id="3" name="Picture 2">
            <a:extLst>
              <a:ext uri="{FF2B5EF4-FFF2-40B4-BE49-F238E27FC236}">
                <a16:creationId xmlns:a16="http://schemas.microsoft.com/office/drawing/2014/main" id="{2651E7B9-01A9-437F-F828-7578000FCC67}"/>
              </a:ext>
            </a:extLst>
          </p:cNvPr>
          <p:cNvPicPr>
            <a:picLocks noChangeAspect="1"/>
          </p:cNvPicPr>
          <p:nvPr/>
        </p:nvPicPr>
        <p:blipFill>
          <a:blip r:embed="rId2"/>
          <a:stretch>
            <a:fillRect/>
          </a:stretch>
        </p:blipFill>
        <p:spPr>
          <a:xfrm>
            <a:off x="556180" y="1730270"/>
            <a:ext cx="12413753" cy="1305161"/>
          </a:xfrm>
          <a:prstGeom prst="rect">
            <a:avLst/>
          </a:prstGeom>
        </p:spPr>
      </p:pic>
    </p:spTree>
    <p:extLst>
      <p:ext uri="{BB962C8B-B14F-4D97-AF65-F5344CB8AC3E}">
        <p14:creationId xmlns:p14="http://schemas.microsoft.com/office/powerpoint/2010/main" val="380709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1061648" y="268958"/>
            <a:ext cx="1623971"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View</a:t>
            </a:r>
          </a:p>
        </p:txBody>
      </p:sp>
      <p:pic>
        <p:nvPicPr>
          <p:cNvPr id="4" name="Picture 3">
            <a:extLst>
              <a:ext uri="{FF2B5EF4-FFF2-40B4-BE49-F238E27FC236}">
                <a16:creationId xmlns:a16="http://schemas.microsoft.com/office/drawing/2014/main" id="{688B5859-2347-A52B-05A6-6CD13C6D7393}"/>
              </a:ext>
            </a:extLst>
          </p:cNvPr>
          <p:cNvPicPr>
            <a:picLocks noChangeAspect="1"/>
          </p:cNvPicPr>
          <p:nvPr/>
        </p:nvPicPr>
        <p:blipFill>
          <a:blip r:embed="rId2"/>
          <a:stretch>
            <a:fillRect/>
          </a:stretch>
        </p:blipFill>
        <p:spPr>
          <a:xfrm>
            <a:off x="669303" y="2003348"/>
            <a:ext cx="11197974" cy="1222717"/>
          </a:xfrm>
          <a:prstGeom prst="rect">
            <a:avLst/>
          </a:prstGeom>
        </p:spPr>
      </p:pic>
    </p:spTree>
    <p:extLst>
      <p:ext uri="{BB962C8B-B14F-4D97-AF65-F5344CB8AC3E}">
        <p14:creationId xmlns:p14="http://schemas.microsoft.com/office/powerpoint/2010/main" val="2517321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431143" y="184117"/>
            <a:ext cx="4732642"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Contextual Tabs</a:t>
            </a:r>
          </a:p>
        </p:txBody>
      </p:sp>
      <p:grpSp>
        <p:nvGrpSpPr>
          <p:cNvPr id="7" name="Group 6">
            <a:extLst>
              <a:ext uri="{FF2B5EF4-FFF2-40B4-BE49-F238E27FC236}">
                <a16:creationId xmlns:a16="http://schemas.microsoft.com/office/drawing/2014/main" id="{CF4B916C-030D-965C-7D8F-8BD4764A6B9E}"/>
              </a:ext>
            </a:extLst>
          </p:cNvPr>
          <p:cNvGrpSpPr/>
          <p:nvPr/>
        </p:nvGrpSpPr>
        <p:grpSpPr>
          <a:xfrm>
            <a:off x="1685309" y="1093509"/>
            <a:ext cx="8821381" cy="5203499"/>
            <a:chOff x="1685309" y="1093509"/>
            <a:chExt cx="8821381" cy="5203499"/>
          </a:xfrm>
        </p:grpSpPr>
        <p:pic>
          <p:nvPicPr>
            <p:cNvPr id="3" name="Picture 2">
              <a:extLst>
                <a:ext uri="{FF2B5EF4-FFF2-40B4-BE49-F238E27FC236}">
                  <a16:creationId xmlns:a16="http://schemas.microsoft.com/office/drawing/2014/main" id="{54A0F745-2BE4-3CBF-0B7D-C005E4965E2F}"/>
                </a:ext>
              </a:extLst>
            </p:cNvPr>
            <p:cNvPicPr>
              <a:picLocks noChangeAspect="1"/>
            </p:cNvPicPr>
            <p:nvPr/>
          </p:nvPicPr>
          <p:blipFill>
            <a:blip r:embed="rId2"/>
            <a:stretch>
              <a:fillRect/>
            </a:stretch>
          </p:blipFill>
          <p:spPr>
            <a:xfrm>
              <a:off x="1685309" y="1352843"/>
              <a:ext cx="8821381" cy="4944165"/>
            </a:xfrm>
            <a:prstGeom prst="rect">
              <a:avLst/>
            </a:prstGeom>
          </p:spPr>
        </p:pic>
        <p:sp>
          <p:nvSpPr>
            <p:cNvPr id="5" name="Oval 4">
              <a:extLst>
                <a:ext uri="{FF2B5EF4-FFF2-40B4-BE49-F238E27FC236}">
                  <a16:creationId xmlns:a16="http://schemas.microsoft.com/office/drawing/2014/main" id="{7DA9DA90-4F12-2F70-DCC0-81435C4DF646}"/>
                </a:ext>
              </a:extLst>
            </p:cNvPr>
            <p:cNvSpPr/>
            <p:nvPr/>
          </p:nvSpPr>
          <p:spPr>
            <a:xfrm>
              <a:off x="8597153" y="1093509"/>
              <a:ext cx="1668637" cy="66930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093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431143" y="184117"/>
            <a:ext cx="4732642"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Contextual Tabs</a:t>
            </a:r>
          </a:p>
        </p:txBody>
      </p:sp>
      <p:grpSp>
        <p:nvGrpSpPr>
          <p:cNvPr id="8" name="Group 7">
            <a:extLst>
              <a:ext uri="{FF2B5EF4-FFF2-40B4-BE49-F238E27FC236}">
                <a16:creationId xmlns:a16="http://schemas.microsoft.com/office/drawing/2014/main" id="{B44FCE00-BD78-E125-3203-726539679E68}"/>
              </a:ext>
            </a:extLst>
          </p:cNvPr>
          <p:cNvGrpSpPr/>
          <p:nvPr/>
        </p:nvGrpSpPr>
        <p:grpSpPr>
          <a:xfrm>
            <a:off x="431143" y="1352843"/>
            <a:ext cx="11329714" cy="5549533"/>
            <a:chOff x="431143" y="1352843"/>
            <a:chExt cx="11329714" cy="5549533"/>
          </a:xfrm>
        </p:grpSpPr>
        <p:pic>
          <p:nvPicPr>
            <p:cNvPr id="3" name="Picture 2">
              <a:extLst>
                <a:ext uri="{FF2B5EF4-FFF2-40B4-BE49-F238E27FC236}">
                  <a16:creationId xmlns:a16="http://schemas.microsoft.com/office/drawing/2014/main" id="{54A0F745-2BE4-3CBF-0B7D-C005E4965E2F}"/>
                </a:ext>
              </a:extLst>
            </p:cNvPr>
            <p:cNvPicPr>
              <a:picLocks noChangeAspect="1"/>
            </p:cNvPicPr>
            <p:nvPr/>
          </p:nvPicPr>
          <p:blipFill>
            <a:blip r:embed="rId2"/>
            <a:stretch>
              <a:fillRect/>
            </a:stretch>
          </p:blipFill>
          <p:spPr>
            <a:xfrm>
              <a:off x="431143" y="1352843"/>
              <a:ext cx="11309206" cy="5549533"/>
            </a:xfrm>
            <a:prstGeom prst="rect">
              <a:avLst/>
            </a:prstGeom>
          </p:spPr>
        </p:pic>
        <p:pic>
          <p:nvPicPr>
            <p:cNvPr id="4" name="Picture 3">
              <a:extLst>
                <a:ext uri="{FF2B5EF4-FFF2-40B4-BE49-F238E27FC236}">
                  <a16:creationId xmlns:a16="http://schemas.microsoft.com/office/drawing/2014/main" id="{0E7FE21D-0311-5627-8097-6F131E867BC4}"/>
                </a:ext>
              </a:extLst>
            </p:cNvPr>
            <p:cNvPicPr>
              <a:picLocks noChangeAspect="1"/>
            </p:cNvPicPr>
            <p:nvPr/>
          </p:nvPicPr>
          <p:blipFill>
            <a:blip r:embed="rId3"/>
            <a:stretch>
              <a:fillRect/>
            </a:stretch>
          </p:blipFill>
          <p:spPr>
            <a:xfrm>
              <a:off x="472157" y="1352843"/>
              <a:ext cx="11288700" cy="1314633"/>
            </a:xfrm>
            <a:prstGeom prst="rect">
              <a:avLst/>
            </a:prstGeom>
          </p:spPr>
        </p:pic>
      </p:grpSp>
    </p:spTree>
    <p:extLst>
      <p:ext uri="{BB962C8B-B14F-4D97-AF65-F5344CB8AC3E}">
        <p14:creationId xmlns:p14="http://schemas.microsoft.com/office/powerpoint/2010/main" val="4140054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45FFF-956F-D6F1-FE3C-652F0CE6095A}"/>
              </a:ext>
            </a:extLst>
          </p:cNvPr>
          <p:cNvSpPr/>
          <p:nvPr/>
        </p:nvSpPr>
        <p:spPr>
          <a:xfrm>
            <a:off x="431143" y="184117"/>
            <a:ext cx="4732642"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Contextual Tabs</a:t>
            </a:r>
          </a:p>
        </p:txBody>
      </p:sp>
      <p:pic>
        <p:nvPicPr>
          <p:cNvPr id="5" name="Picture 4">
            <a:extLst>
              <a:ext uri="{FF2B5EF4-FFF2-40B4-BE49-F238E27FC236}">
                <a16:creationId xmlns:a16="http://schemas.microsoft.com/office/drawing/2014/main" id="{00414972-E3EE-EB07-A7FF-A3CC3B668120}"/>
              </a:ext>
            </a:extLst>
          </p:cNvPr>
          <p:cNvPicPr>
            <a:picLocks noChangeAspect="1"/>
          </p:cNvPicPr>
          <p:nvPr/>
        </p:nvPicPr>
        <p:blipFill>
          <a:blip r:embed="rId2"/>
          <a:stretch>
            <a:fillRect/>
          </a:stretch>
        </p:blipFill>
        <p:spPr>
          <a:xfrm>
            <a:off x="660617" y="1107447"/>
            <a:ext cx="10151927" cy="5352539"/>
          </a:xfrm>
          <a:prstGeom prst="rect">
            <a:avLst/>
          </a:prstGeom>
        </p:spPr>
      </p:pic>
    </p:spTree>
    <p:extLst>
      <p:ext uri="{BB962C8B-B14F-4D97-AF65-F5344CB8AC3E}">
        <p14:creationId xmlns:p14="http://schemas.microsoft.com/office/powerpoint/2010/main" val="606015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E15C4-1EF5-7C5F-9E20-517A0C4D6F53}"/>
              </a:ext>
            </a:extLst>
          </p:cNvPr>
          <p:cNvSpPr txBox="1"/>
          <p:nvPr/>
        </p:nvSpPr>
        <p:spPr>
          <a:xfrm>
            <a:off x="1308848" y="1076137"/>
            <a:ext cx="9368118" cy="3270447"/>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1-1</a:t>
            </a:r>
          </a:p>
          <a:p>
            <a:r>
              <a:rPr lang="en-US" sz="2400" dirty="0">
                <a:effectLst/>
                <a:latin typeface="Arial" panose="020B0604020202020204" pitchFamily="34" charset="0"/>
                <a:ea typeface="Calibri" panose="020F0502020204030204" pitchFamily="34" charset="0"/>
                <a:cs typeface="Arial" panose="020B0604020202020204" pitchFamily="34" charset="0"/>
              </a:rPr>
              <a:t>You attempt to rename an Excel file to </a:t>
            </a:r>
            <a:r>
              <a:rPr lang="en-US" sz="2400" i="1" dirty="0">
                <a:effectLst/>
                <a:latin typeface="Arial" panose="020B0604020202020204" pitchFamily="34" charset="0"/>
                <a:ea typeface="Calibri" panose="020F0502020204030204" pitchFamily="34" charset="0"/>
                <a:cs typeface="Arial" panose="020B0604020202020204" pitchFamily="34" charset="0"/>
              </a:rPr>
              <a:t>Customer’s first/last name and address</a:t>
            </a:r>
            <a:r>
              <a:rPr lang="en-US" sz="2400" dirty="0">
                <a:effectLst/>
                <a:latin typeface="Arial" panose="020B0604020202020204" pitchFamily="34" charset="0"/>
                <a:ea typeface="Calibri" panose="020F0502020204030204" pitchFamily="34" charset="0"/>
                <a:cs typeface="Arial" panose="020B0604020202020204" pitchFamily="34" charset="0"/>
              </a:rPr>
              <a:t>. However, Excel rejects this name. Can you identify the reason why Excel won’t accept this name? </a:t>
            </a:r>
          </a:p>
          <a:p>
            <a:r>
              <a:rPr lang="en-US" sz="2400" dirty="0">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prohibited punctuation marks.</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too many characters.</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several spaces.</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What is a good question? | Dragonfly Training">
            <a:extLst>
              <a:ext uri="{FF2B5EF4-FFF2-40B4-BE49-F238E27FC236}">
                <a16:creationId xmlns:a16="http://schemas.microsoft.com/office/drawing/2014/main" id="{2F67936F-EF2E-848A-A7EA-0227DAEA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9" y="62755"/>
            <a:ext cx="1982861" cy="198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390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E15C4-1EF5-7C5F-9E20-517A0C4D6F53}"/>
              </a:ext>
            </a:extLst>
          </p:cNvPr>
          <p:cNvSpPr txBox="1"/>
          <p:nvPr/>
        </p:nvSpPr>
        <p:spPr>
          <a:xfrm>
            <a:off x="1308848" y="1076137"/>
            <a:ext cx="9368118" cy="3270447"/>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1-1</a:t>
            </a:r>
          </a:p>
          <a:p>
            <a:r>
              <a:rPr lang="en-US" sz="2400" dirty="0">
                <a:effectLst/>
                <a:latin typeface="Arial" panose="020B0604020202020204" pitchFamily="34" charset="0"/>
                <a:ea typeface="Calibri" panose="020F0502020204030204" pitchFamily="34" charset="0"/>
                <a:cs typeface="Arial" panose="020B0604020202020204" pitchFamily="34" charset="0"/>
              </a:rPr>
              <a:t>You attempt to rename an Excel file to </a:t>
            </a:r>
            <a:r>
              <a:rPr lang="en-US" sz="2400" i="1" dirty="0">
                <a:effectLst/>
                <a:latin typeface="Arial" panose="020B0604020202020204" pitchFamily="34" charset="0"/>
                <a:ea typeface="Calibri" panose="020F0502020204030204" pitchFamily="34" charset="0"/>
                <a:cs typeface="Arial" panose="020B0604020202020204" pitchFamily="34" charset="0"/>
              </a:rPr>
              <a:t>Customer’s first/last name and address</a:t>
            </a:r>
            <a:r>
              <a:rPr lang="en-US" sz="2400" dirty="0">
                <a:effectLst/>
                <a:latin typeface="Arial" panose="020B0604020202020204" pitchFamily="34" charset="0"/>
                <a:ea typeface="Calibri" panose="020F0502020204030204" pitchFamily="34" charset="0"/>
                <a:cs typeface="Arial" panose="020B0604020202020204" pitchFamily="34" charset="0"/>
              </a:rPr>
              <a:t>. However, Excel rejects this name. Can you identify the reason why Excel won’t accept this name? </a:t>
            </a:r>
          </a:p>
          <a:p>
            <a:r>
              <a:rPr lang="en-US" sz="2400" dirty="0">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prohibited punctuation marks.</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too many characters.</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lphaUcPeriod"/>
            </a:pPr>
            <a:r>
              <a:rPr lang="en-US" sz="24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 filename contains several spaces.</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D6601513-D23A-7829-5606-99198536CDB9}"/>
              </a:ext>
            </a:extLst>
          </p:cNvPr>
          <p:cNvGrpSpPr/>
          <p:nvPr/>
        </p:nvGrpSpPr>
        <p:grpSpPr>
          <a:xfrm>
            <a:off x="1308849" y="3120272"/>
            <a:ext cx="10246657" cy="2762054"/>
            <a:chOff x="1308849" y="3120272"/>
            <a:chExt cx="10246657" cy="2762054"/>
          </a:xfrm>
        </p:grpSpPr>
        <p:pic>
          <p:nvPicPr>
            <p:cNvPr id="4" name="Picture 3">
              <a:extLst>
                <a:ext uri="{FF2B5EF4-FFF2-40B4-BE49-F238E27FC236}">
                  <a16:creationId xmlns:a16="http://schemas.microsoft.com/office/drawing/2014/main" id="{F84D162E-0101-9CB7-4BAE-3CB9D237D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216" y="5370344"/>
              <a:ext cx="7766459" cy="511982"/>
            </a:xfrm>
            <a:prstGeom prst="rect">
              <a:avLst/>
            </a:prstGeom>
          </p:spPr>
        </p:pic>
        <p:sp>
          <p:nvSpPr>
            <p:cNvPr id="5" name="Rectangle: Rounded Corners 4">
              <a:extLst>
                <a:ext uri="{FF2B5EF4-FFF2-40B4-BE49-F238E27FC236}">
                  <a16:creationId xmlns:a16="http://schemas.microsoft.com/office/drawing/2014/main" id="{EBC6019B-CCE7-3C54-C578-BDD79703945F}"/>
                </a:ext>
              </a:extLst>
            </p:cNvPr>
            <p:cNvSpPr/>
            <p:nvPr/>
          </p:nvSpPr>
          <p:spPr>
            <a:xfrm>
              <a:off x="1308849" y="3120272"/>
              <a:ext cx="7772398" cy="49250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39F763D-647B-BC76-529A-D9E184C36908}"/>
                </a:ext>
              </a:extLst>
            </p:cNvPr>
            <p:cNvSpPr/>
            <p:nvPr/>
          </p:nvSpPr>
          <p:spPr>
            <a:xfrm>
              <a:off x="3433484" y="5370344"/>
              <a:ext cx="8122022" cy="5119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Small person and word ANSWER. Stock Photo by ©rukanoga 26677269">
            <a:extLst>
              <a:ext uri="{FF2B5EF4-FFF2-40B4-BE49-F238E27FC236}">
                <a16:creationId xmlns:a16="http://schemas.microsoft.com/office/drawing/2014/main" id="{E02139C8-B25F-FE99-B912-F6C6E4248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577" y="7462"/>
            <a:ext cx="1936423" cy="193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9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5E8BF2A6-D1C5-4DEF-F9AE-8EE77E99E2C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3E094D79-EAEE-AAED-8D09-2E2FB521EA4F}"/>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17" name="Freeform: Shape 16">
              <a:extLst>
                <a:ext uri="{FF2B5EF4-FFF2-40B4-BE49-F238E27FC236}">
                  <a16:creationId xmlns:a16="http://schemas.microsoft.com/office/drawing/2014/main" id="{05C37BCE-F538-35E4-BF4F-30F31997E173}"/>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BE7A840-52C8-6B62-B619-704598FB3C38}"/>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2FEAC0A-4AC8-9162-3E32-890E514AF971}"/>
              </a:ext>
            </a:extLst>
          </p:cNvPr>
          <p:cNvGrpSpPr/>
          <p:nvPr/>
        </p:nvGrpSpPr>
        <p:grpSpPr>
          <a:xfrm>
            <a:off x="9129928" y="8222484"/>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F3E91B1C-2152-32E4-47FF-DB6AB580855D}"/>
              </a:ext>
            </a:extLst>
          </p:cNvPr>
          <p:cNvSpPr txBox="1"/>
          <p:nvPr/>
        </p:nvSpPr>
        <p:spPr>
          <a:xfrm>
            <a:off x="214722" y="2774770"/>
            <a:ext cx="653143" cy="646331"/>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23" name="TextBox 22">
            <a:extLst>
              <a:ext uri="{FF2B5EF4-FFF2-40B4-BE49-F238E27FC236}">
                <a16:creationId xmlns:a16="http://schemas.microsoft.com/office/drawing/2014/main" id="{94BF99A7-8F8E-ADD8-94D7-DC29FF82B61F}"/>
              </a:ext>
            </a:extLst>
          </p:cNvPr>
          <p:cNvSpPr txBox="1"/>
          <p:nvPr/>
        </p:nvSpPr>
        <p:spPr>
          <a:xfrm rot="60000">
            <a:off x="1136466" y="2877748"/>
            <a:ext cx="6683589"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Entering and formatting data</a:t>
            </a:r>
          </a:p>
        </p:txBody>
      </p:sp>
      <p:sp>
        <p:nvSpPr>
          <p:cNvPr id="30" name="TextBox 29">
            <a:extLst>
              <a:ext uri="{FF2B5EF4-FFF2-40B4-BE49-F238E27FC236}">
                <a16:creationId xmlns:a16="http://schemas.microsoft.com/office/drawing/2014/main" id="{F3B26670-FE17-6436-FB11-D246F57DD9B9}"/>
              </a:ext>
            </a:extLst>
          </p:cNvPr>
          <p:cNvSpPr txBox="1"/>
          <p:nvPr/>
        </p:nvSpPr>
        <p:spPr>
          <a:xfrm>
            <a:off x="196959" y="5059048"/>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Tree>
    <p:extLst>
      <p:ext uri="{BB962C8B-B14F-4D97-AF65-F5344CB8AC3E}">
        <p14:creationId xmlns:p14="http://schemas.microsoft.com/office/powerpoint/2010/main" val="3320577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0-#ppt_w/2"/>
                                          </p:val>
                                        </p:tav>
                                        <p:tav tm="100000">
                                          <p:val>
                                            <p:strVal val="#ppt_x"/>
                                          </p:val>
                                        </p:tav>
                                      </p:tavLst>
                                    </p:anim>
                                    <p:anim calcmode="lin" valueType="num">
                                      <p:cBhvr additive="base">
                                        <p:cTn id="8" dur="20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2250"/>
                                        <p:tgtEl>
                                          <p:spTgt spid="15"/>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par>
                          <p:cTn id="23" fill="hold">
                            <p:stCondLst>
                              <p:cond delay="2750"/>
                            </p:stCondLst>
                            <p:childTnLst>
                              <p:par>
                                <p:cTn id="24" presetID="53" presetClass="entr" presetSubtype="16"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3"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 Free computer icons">
            <a:extLst>
              <a:ext uri="{FF2B5EF4-FFF2-40B4-BE49-F238E27FC236}">
                <a16:creationId xmlns:a16="http://schemas.microsoft.com/office/drawing/2014/main" id="{93EEA3AC-B5C9-B068-D603-16BECA95C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33" y="645782"/>
            <a:ext cx="2572732" cy="2572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12E21E-AEB5-3FA8-105F-39C3904A55F7}"/>
              </a:ext>
            </a:extLst>
          </p:cNvPr>
          <p:cNvSpPr/>
          <p:nvPr/>
        </p:nvSpPr>
        <p:spPr>
          <a:xfrm>
            <a:off x="3716384" y="1147318"/>
            <a:ext cx="5171608" cy="1569660"/>
          </a:xfrm>
          <a:prstGeom prst="rect">
            <a:avLst/>
          </a:prstGeom>
          <a:noFill/>
        </p:spPr>
        <p:txBody>
          <a:bodyPr wrap="none" lIns="91440" tIns="45720" rIns="91440" bIns="45720">
            <a:spAutoFit/>
          </a:bodyPr>
          <a:lstStyle/>
          <a:p>
            <a:pPr algn="ctr"/>
            <a:r>
              <a:rPr lang="en-US" sz="9600" b="1" dirty="0">
                <a:ln w="0"/>
                <a:solidFill>
                  <a:schemeClr val="accent1"/>
                </a:solidFill>
                <a:effectLst>
                  <a:outerShdw blurRad="38100" dist="25400" dir="5400000" algn="ctr" rotWithShape="0">
                    <a:srgbClr val="6E747A">
                      <a:alpha val="43000"/>
                    </a:srgbClr>
                  </a:outerShdw>
                </a:effectLst>
              </a:rPr>
              <a:t>Demo 1 A</a:t>
            </a:r>
          </a:p>
        </p:txBody>
      </p:sp>
      <p:sp>
        <p:nvSpPr>
          <p:cNvPr id="4" name="TextBox 3">
            <a:extLst>
              <a:ext uri="{FF2B5EF4-FFF2-40B4-BE49-F238E27FC236}">
                <a16:creationId xmlns:a16="http://schemas.microsoft.com/office/drawing/2014/main" id="{F599BFD4-8D6D-F6ED-0898-2C499296E0B7}"/>
              </a:ext>
            </a:extLst>
          </p:cNvPr>
          <p:cNvSpPr txBox="1"/>
          <p:nvPr/>
        </p:nvSpPr>
        <p:spPr>
          <a:xfrm>
            <a:off x="0" y="3836004"/>
            <a:ext cx="12192000" cy="707886"/>
          </a:xfrm>
          <a:prstGeom prst="rect">
            <a:avLst/>
          </a:prstGeom>
          <a:noFill/>
        </p:spPr>
        <p:txBody>
          <a:bodyPr wrap="square">
            <a:spAutoFit/>
          </a:bodyPr>
          <a:lstStyle/>
          <a:p>
            <a:pPr algn="ctr"/>
            <a:r>
              <a:rPr lang="en-US" sz="4000" b="1" dirty="0">
                <a:effectLst/>
                <a:latin typeface="Arial" panose="020B0604020202020204" pitchFamily="34" charset="0"/>
                <a:ea typeface="Calibri" panose="020F0502020204030204" pitchFamily="34" charset="0"/>
              </a:rPr>
              <a:t>Entering and formatting Data</a:t>
            </a:r>
            <a:endParaRPr lang="en-US" sz="4000" b="1" dirty="0"/>
          </a:p>
        </p:txBody>
      </p:sp>
    </p:spTree>
    <p:extLst>
      <p:ext uri="{BB962C8B-B14F-4D97-AF65-F5344CB8AC3E}">
        <p14:creationId xmlns:p14="http://schemas.microsoft.com/office/powerpoint/2010/main" val="153390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656989"/>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43627E"/>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2880438"/>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3091998"/>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1136466" y="3194976"/>
            <a:ext cx="6683589" cy="584775"/>
          </a:xfrm>
          <a:prstGeom prst="rect">
            <a:avLst/>
          </a:prstGeom>
          <a:noFill/>
        </p:spPr>
        <p:txBody>
          <a:bodyPr wrap="square" rtlCol="0">
            <a:spAutoFit/>
          </a:bodyPr>
          <a:lstStyle/>
          <a:p>
            <a:pPr lvl="0" algn="ctr">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Excel User Interface</a:t>
            </a:r>
            <a:endPar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endParaRPr>
          </a:p>
        </p:txBody>
      </p:sp>
      <p:grpSp>
        <p:nvGrpSpPr>
          <p:cNvPr id="19" name="Group 18">
            <a:extLst>
              <a:ext uri="{FF2B5EF4-FFF2-40B4-BE49-F238E27FC236}">
                <a16:creationId xmlns:a16="http://schemas.microsoft.com/office/drawing/2014/main" id="{72FEAC0A-4AC8-9162-3E32-890E514AF971}"/>
              </a:ext>
            </a:extLst>
          </p:cNvPr>
          <p:cNvGrpSpPr/>
          <p:nvPr/>
        </p:nvGrpSpPr>
        <p:grpSpPr>
          <a:xfrm>
            <a:off x="9129928" y="10625023"/>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63192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E15C4-1EF5-7C5F-9E20-517A0C4D6F53}"/>
              </a:ext>
            </a:extLst>
          </p:cNvPr>
          <p:cNvSpPr txBox="1"/>
          <p:nvPr/>
        </p:nvSpPr>
        <p:spPr>
          <a:xfrm>
            <a:off x="1308848" y="1076137"/>
            <a:ext cx="9368118" cy="4009111"/>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1-2</a:t>
            </a:r>
          </a:p>
          <a:p>
            <a:r>
              <a:rPr lang="en-US" sz="2400" dirty="0">
                <a:effectLst/>
                <a:latin typeface="Arial" panose="020B0604020202020204" pitchFamily="34" charset="0"/>
                <a:ea typeface="Calibri" panose="020F0502020204030204" pitchFamily="34" charset="0"/>
                <a:cs typeface="Arial" panose="020B0604020202020204" pitchFamily="34" charset="0"/>
              </a:rPr>
              <a:t>You want to quickly add the department name Customer Service in cells C1 to C20. You decide to use the Autofill feature. What type of mouse pointer shape do you need to Autofill?</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white hand shape.</a:t>
            </a: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white cross shape.</a:t>
            </a: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black cross shape.</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What is a good question? | Dragonfly Training">
            <a:extLst>
              <a:ext uri="{FF2B5EF4-FFF2-40B4-BE49-F238E27FC236}">
                <a16:creationId xmlns:a16="http://schemas.microsoft.com/office/drawing/2014/main" id="{2F67936F-EF2E-848A-A7EA-0227DAEA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9" y="62755"/>
            <a:ext cx="1982861" cy="198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mall person and word ANSWER. Stock Photo by ©rukanoga 26677269">
            <a:extLst>
              <a:ext uri="{FF2B5EF4-FFF2-40B4-BE49-F238E27FC236}">
                <a16:creationId xmlns:a16="http://schemas.microsoft.com/office/drawing/2014/main" id="{E02139C8-B25F-FE99-B912-F6C6E4248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577" y="7462"/>
            <a:ext cx="1936423" cy="1936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721255-966C-B151-20F6-D2C4C0991B5E}"/>
              </a:ext>
            </a:extLst>
          </p:cNvPr>
          <p:cNvSpPr txBox="1"/>
          <p:nvPr/>
        </p:nvSpPr>
        <p:spPr>
          <a:xfrm>
            <a:off x="1497106" y="1076137"/>
            <a:ext cx="9368118" cy="4009111"/>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Question 1-2</a:t>
            </a:r>
          </a:p>
          <a:p>
            <a:r>
              <a:rPr lang="en-US" sz="2400" dirty="0">
                <a:effectLst/>
                <a:latin typeface="Arial" panose="020B0604020202020204" pitchFamily="34" charset="0"/>
                <a:ea typeface="Calibri" panose="020F0502020204030204" pitchFamily="34" charset="0"/>
                <a:cs typeface="Arial" panose="020B0604020202020204" pitchFamily="34" charset="0"/>
              </a:rPr>
              <a:t>You want to quickly add the department name Customer Service in cells C1 to C20. You decide to use the Autofill feature. What type of mouse pointer shape do you need to Autofill?</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white hand shape.</a:t>
            </a: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white cross shape.</a:t>
            </a:r>
          </a:p>
          <a:p>
            <a:pPr marL="914400" lvl="1" indent="-457200">
              <a:buFont typeface="+mj-lt"/>
              <a:buAutoNum type="alphaUcPeriod"/>
            </a:pPr>
            <a:r>
              <a:rPr lang="en-US" sz="2400" dirty="0">
                <a:effectLst/>
                <a:latin typeface="Arial" panose="020B0604020202020204" pitchFamily="34" charset="0"/>
                <a:ea typeface="Calibri" panose="020F0502020204030204" pitchFamily="34" charset="0"/>
                <a:cs typeface="Arial" panose="020B0604020202020204" pitchFamily="34" charset="0"/>
              </a:rPr>
              <a:t>A narrow black cross shape.</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D1FA86B-580D-D5E7-22A3-12773CC49DA2}"/>
              </a:ext>
            </a:extLst>
          </p:cNvPr>
          <p:cNvGrpSpPr/>
          <p:nvPr/>
        </p:nvGrpSpPr>
        <p:grpSpPr>
          <a:xfrm>
            <a:off x="1712259" y="3873307"/>
            <a:ext cx="9735670" cy="2348198"/>
            <a:chOff x="1712259" y="3873307"/>
            <a:chExt cx="9735670" cy="2348198"/>
          </a:xfrm>
        </p:grpSpPr>
        <p:sp>
          <p:nvSpPr>
            <p:cNvPr id="5" name="Rectangle: Rounded Corners 4">
              <a:extLst>
                <a:ext uri="{FF2B5EF4-FFF2-40B4-BE49-F238E27FC236}">
                  <a16:creationId xmlns:a16="http://schemas.microsoft.com/office/drawing/2014/main" id="{EBC6019B-CCE7-3C54-C578-BDD79703945F}"/>
                </a:ext>
              </a:extLst>
            </p:cNvPr>
            <p:cNvSpPr/>
            <p:nvPr/>
          </p:nvSpPr>
          <p:spPr>
            <a:xfrm>
              <a:off x="1712259" y="3873307"/>
              <a:ext cx="7772398" cy="492504"/>
            </a:xfrm>
            <a:prstGeom prst="roundRect">
              <a:avLst>
                <a:gd name="adj" fmla="val 50000"/>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39F763D-647B-BC76-529A-D9E184C36908}"/>
                </a:ext>
              </a:extLst>
            </p:cNvPr>
            <p:cNvSpPr/>
            <p:nvPr/>
          </p:nvSpPr>
          <p:spPr>
            <a:xfrm>
              <a:off x="3343836" y="4697506"/>
              <a:ext cx="8104093" cy="152399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text&#10;&#10;Description automatically generated">
              <a:extLst>
                <a:ext uri="{FF2B5EF4-FFF2-40B4-BE49-F238E27FC236}">
                  <a16:creationId xmlns:a16="http://schemas.microsoft.com/office/drawing/2014/main" id="{BA32DE0D-86C0-8603-F8BA-A81FB7C21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482" y="4826485"/>
              <a:ext cx="7582067" cy="955378"/>
            </a:xfrm>
            <a:prstGeom prst="rect">
              <a:avLst/>
            </a:prstGeom>
          </p:spPr>
        </p:pic>
      </p:grpSp>
    </p:spTree>
    <p:extLst>
      <p:ext uri="{BB962C8B-B14F-4D97-AF65-F5344CB8AC3E}">
        <p14:creationId xmlns:p14="http://schemas.microsoft.com/office/powerpoint/2010/main" val="41827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31DC510A-2627-85CE-A42D-6B94C5E3BD63}"/>
              </a:ext>
            </a:extLst>
          </p:cNvPr>
          <p:cNvSpPr/>
          <p:nvPr/>
        </p:nvSpPr>
        <p:spPr>
          <a:xfrm rot="-5220000">
            <a:off x="3100389" y="-904220"/>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808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599BEC38-9EBB-1724-E7F6-846D564CCD73}"/>
              </a:ext>
            </a:extLst>
          </p:cNvPr>
          <p:cNvGrpSpPr/>
          <p:nvPr/>
        </p:nvGrpSpPr>
        <p:grpSpPr>
          <a:xfrm rot="-5220000">
            <a:off x="7442997" y="2633207"/>
            <a:ext cx="1932746" cy="1117099"/>
            <a:chOff x="1657932" y="4247536"/>
            <a:chExt cx="1561987" cy="634181"/>
          </a:xfrm>
          <a:effectLst>
            <a:outerShdw blurRad="50800" dist="38100" dir="5400000" algn="t" rotWithShape="0">
              <a:prstClr val="black">
                <a:alpha val="40000"/>
              </a:prstClr>
            </a:outerShdw>
          </a:effectLst>
        </p:grpSpPr>
        <p:sp>
          <p:nvSpPr>
            <p:cNvPr id="28" name="Freeform: Shape 27">
              <a:extLst>
                <a:ext uri="{FF2B5EF4-FFF2-40B4-BE49-F238E27FC236}">
                  <a16:creationId xmlns:a16="http://schemas.microsoft.com/office/drawing/2014/main" id="{2291E45D-FC9D-A2C4-6044-E76FE5D72237}"/>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90234C1-201D-D714-0262-3239F139380F}"/>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F3B26670-FE17-6436-FB11-D246F57DD9B9}"/>
              </a:ext>
            </a:extLst>
          </p:cNvPr>
          <p:cNvSpPr txBox="1"/>
          <p:nvPr/>
        </p:nvSpPr>
        <p:spPr>
          <a:xfrm>
            <a:off x="196958" y="2844767"/>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31" name="TextBox 30">
            <a:extLst>
              <a:ext uri="{FF2B5EF4-FFF2-40B4-BE49-F238E27FC236}">
                <a16:creationId xmlns:a16="http://schemas.microsoft.com/office/drawing/2014/main" id="{67041681-94CA-4CB3-AB5C-05CA9EC84290}"/>
              </a:ext>
            </a:extLst>
          </p:cNvPr>
          <p:cNvSpPr txBox="1"/>
          <p:nvPr/>
        </p:nvSpPr>
        <p:spPr>
          <a:xfrm rot="60000">
            <a:off x="1118702" y="2947745"/>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Working with rows and columns</a:t>
            </a:r>
          </a:p>
        </p:txBody>
      </p:sp>
    </p:spTree>
    <p:extLst>
      <p:ext uri="{BB962C8B-B14F-4D97-AF65-F5344CB8AC3E}">
        <p14:creationId xmlns:p14="http://schemas.microsoft.com/office/powerpoint/2010/main" val="414070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0-#ppt_w/2"/>
                                          </p:val>
                                        </p:tav>
                                        <p:tav tm="100000">
                                          <p:val>
                                            <p:strVal val="#ppt_x"/>
                                          </p:val>
                                        </p:tav>
                                      </p:tavLst>
                                    </p:anim>
                                    <p:anim calcmode="lin" valueType="num">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2250"/>
                                        <p:tgtEl>
                                          <p:spTgt spid="26"/>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ksheet image showing two two types of display for numbers in too narrow a column.">
            <a:extLst>
              <a:ext uri="{FF2B5EF4-FFF2-40B4-BE49-F238E27FC236}">
                <a16:creationId xmlns:a16="http://schemas.microsoft.com/office/drawing/2014/main" id="{253A1DC4-51EF-8393-B968-F5060B70BF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6058" y="1254386"/>
            <a:ext cx="9779801" cy="5504273"/>
          </a:xfrm>
          <a:prstGeom prst="rect">
            <a:avLst/>
          </a:prstGeom>
          <a:noFill/>
          <a:ln>
            <a:noFill/>
          </a:ln>
        </p:spPr>
      </p:pic>
      <p:sp>
        <p:nvSpPr>
          <p:cNvPr id="6" name="TextBox 5">
            <a:extLst>
              <a:ext uri="{FF2B5EF4-FFF2-40B4-BE49-F238E27FC236}">
                <a16:creationId xmlns:a16="http://schemas.microsoft.com/office/drawing/2014/main" id="{63B60102-B1EA-F94D-910B-792ABE71BE4F}"/>
              </a:ext>
            </a:extLst>
          </p:cNvPr>
          <p:cNvSpPr txBox="1"/>
          <p:nvPr/>
        </p:nvSpPr>
        <p:spPr>
          <a:xfrm>
            <a:off x="7029694" y="5342004"/>
            <a:ext cx="4386165" cy="523220"/>
          </a:xfrm>
          <a:prstGeom prst="rect">
            <a:avLst/>
          </a:prstGeom>
          <a:noFill/>
        </p:spPr>
        <p:txBody>
          <a:bodyPr wrap="square">
            <a:spAutoFit/>
          </a:bodyPr>
          <a:lstStyle/>
          <a:p>
            <a:r>
              <a:rPr lang="en-US" sz="2800" b="1" dirty="0">
                <a:solidFill>
                  <a:srgbClr val="1F1F1F"/>
                </a:solidFill>
                <a:effectLst/>
                <a:latin typeface="Arial" panose="020B0604020202020204" pitchFamily="34" charset="0"/>
                <a:ea typeface="Calibri" panose="020F0502020204030204" pitchFamily="34" charset="0"/>
              </a:rPr>
              <a:t>Resizing Columns</a:t>
            </a:r>
            <a:endParaRPr lang="en-US" sz="2800" b="1" dirty="0"/>
          </a:p>
        </p:txBody>
      </p:sp>
      <p:sp>
        <p:nvSpPr>
          <p:cNvPr id="7" name="TextBox 6">
            <a:extLst>
              <a:ext uri="{FF2B5EF4-FFF2-40B4-BE49-F238E27FC236}">
                <a16:creationId xmlns:a16="http://schemas.microsoft.com/office/drawing/2014/main" id="{C4F93DE5-A649-8EF9-733F-C09AFD688BF8}"/>
              </a:ext>
            </a:extLst>
          </p:cNvPr>
          <p:cNvSpPr txBox="1"/>
          <p:nvPr/>
        </p:nvSpPr>
        <p:spPr>
          <a:xfrm>
            <a:off x="1541882" y="376718"/>
            <a:ext cx="3867277"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Resizing Columns</a:t>
            </a:r>
          </a:p>
        </p:txBody>
      </p:sp>
    </p:spTree>
    <p:extLst>
      <p:ext uri="{BB962C8B-B14F-4D97-AF65-F5344CB8AC3E}">
        <p14:creationId xmlns:p14="http://schemas.microsoft.com/office/powerpoint/2010/main" val="3625760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FCA94-8AC1-7684-7474-6059E3EBA678}"/>
              </a:ext>
            </a:extLst>
          </p:cNvPr>
          <p:cNvSpPr txBox="1"/>
          <p:nvPr/>
        </p:nvSpPr>
        <p:spPr>
          <a:xfrm>
            <a:off x="1541882" y="376718"/>
            <a:ext cx="3867277"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Resizing Columns</a:t>
            </a:r>
          </a:p>
        </p:txBody>
      </p:sp>
      <p:pic>
        <p:nvPicPr>
          <p:cNvPr id="2" name="Picture 1" descr="Resize column mouse pointer shape with indicator message.">
            <a:extLst>
              <a:ext uri="{FF2B5EF4-FFF2-40B4-BE49-F238E27FC236}">
                <a16:creationId xmlns:a16="http://schemas.microsoft.com/office/drawing/2014/main" id="{739C9228-CC21-D47C-5003-759CB1630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882" y="1259377"/>
            <a:ext cx="9658547" cy="5436028"/>
          </a:xfrm>
          <a:prstGeom prst="rect">
            <a:avLst/>
          </a:prstGeom>
          <a:noFill/>
          <a:ln>
            <a:noFill/>
          </a:ln>
        </p:spPr>
      </p:pic>
    </p:spTree>
    <p:extLst>
      <p:ext uri="{BB962C8B-B14F-4D97-AF65-F5344CB8AC3E}">
        <p14:creationId xmlns:p14="http://schemas.microsoft.com/office/powerpoint/2010/main" val="149341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FCA94-8AC1-7684-7474-6059E3EBA678}"/>
              </a:ext>
            </a:extLst>
          </p:cNvPr>
          <p:cNvSpPr txBox="1"/>
          <p:nvPr/>
        </p:nvSpPr>
        <p:spPr>
          <a:xfrm>
            <a:off x="1524903" y="394648"/>
            <a:ext cx="4785348"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Change Depth of Row</a:t>
            </a:r>
          </a:p>
        </p:txBody>
      </p:sp>
      <p:pic>
        <p:nvPicPr>
          <p:cNvPr id="2" name="Picture 1" descr="Worksheet with resize row mouse pointer shape displayed.">
            <a:extLst>
              <a:ext uri="{FF2B5EF4-FFF2-40B4-BE49-F238E27FC236}">
                <a16:creationId xmlns:a16="http://schemas.microsoft.com/office/drawing/2014/main" id="{65324CF8-BCE9-531D-C171-B2B269E898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5776" y="1370928"/>
            <a:ext cx="9282305" cy="5224272"/>
          </a:xfrm>
          <a:prstGeom prst="rect">
            <a:avLst/>
          </a:prstGeom>
          <a:noFill/>
          <a:ln>
            <a:noFill/>
          </a:ln>
        </p:spPr>
      </p:pic>
    </p:spTree>
    <p:extLst>
      <p:ext uri="{BB962C8B-B14F-4D97-AF65-F5344CB8AC3E}">
        <p14:creationId xmlns:p14="http://schemas.microsoft.com/office/powerpoint/2010/main" val="3798432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FCA94-8AC1-7684-7474-6059E3EBA678}"/>
              </a:ext>
            </a:extLst>
          </p:cNvPr>
          <p:cNvSpPr txBox="1"/>
          <p:nvPr/>
        </p:nvSpPr>
        <p:spPr>
          <a:xfrm>
            <a:off x="1932554" y="394648"/>
            <a:ext cx="3970061"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Inserting columns</a:t>
            </a:r>
          </a:p>
        </p:txBody>
      </p:sp>
      <p:pic>
        <p:nvPicPr>
          <p:cNvPr id="2" name="Picture 1" descr="Excel worksheet with insert drop down menu  open on right of Home ribbon.">
            <a:extLst>
              <a:ext uri="{FF2B5EF4-FFF2-40B4-BE49-F238E27FC236}">
                <a16:creationId xmlns:a16="http://schemas.microsoft.com/office/drawing/2014/main" id="{6FBB5B19-9E8A-B0B7-A94E-6461A635D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631" y="1426472"/>
            <a:ext cx="9045804" cy="5091164"/>
          </a:xfrm>
          <a:prstGeom prst="rect">
            <a:avLst/>
          </a:prstGeom>
          <a:noFill/>
          <a:ln>
            <a:noFill/>
          </a:ln>
        </p:spPr>
      </p:pic>
    </p:spTree>
    <p:extLst>
      <p:ext uri="{BB962C8B-B14F-4D97-AF65-F5344CB8AC3E}">
        <p14:creationId xmlns:p14="http://schemas.microsoft.com/office/powerpoint/2010/main" val="2222265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FCA94-8AC1-7684-7474-6059E3EBA678}"/>
              </a:ext>
            </a:extLst>
          </p:cNvPr>
          <p:cNvSpPr txBox="1"/>
          <p:nvPr/>
        </p:nvSpPr>
        <p:spPr>
          <a:xfrm>
            <a:off x="1232646" y="394648"/>
            <a:ext cx="3970061"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Inserting columns</a:t>
            </a:r>
          </a:p>
        </p:txBody>
      </p:sp>
      <p:pic>
        <p:nvPicPr>
          <p:cNvPr id="2" name="Picture 1" descr="Excel worksheet screen with right click menu open and insert choice highlighted.">
            <a:extLst>
              <a:ext uri="{FF2B5EF4-FFF2-40B4-BE49-F238E27FC236}">
                <a16:creationId xmlns:a16="http://schemas.microsoft.com/office/drawing/2014/main" id="{1DB75336-E7E1-D3CD-CB60-7C773635BB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2646" y="1254385"/>
            <a:ext cx="9664739" cy="5439513"/>
          </a:xfrm>
          <a:prstGeom prst="rect">
            <a:avLst/>
          </a:prstGeom>
          <a:noFill/>
          <a:ln>
            <a:noFill/>
          </a:ln>
        </p:spPr>
      </p:pic>
    </p:spTree>
    <p:extLst>
      <p:ext uri="{BB962C8B-B14F-4D97-AF65-F5344CB8AC3E}">
        <p14:creationId xmlns:p14="http://schemas.microsoft.com/office/powerpoint/2010/main" val="59300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ete drop menu open on right hand side of Home ribbon.">
            <a:extLst>
              <a:ext uri="{FF2B5EF4-FFF2-40B4-BE49-F238E27FC236}">
                <a16:creationId xmlns:a16="http://schemas.microsoft.com/office/drawing/2014/main" id="{6D37A6C3-373F-86D3-CAE3-E34B240F83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312" y="1605581"/>
            <a:ext cx="8598587" cy="4839462"/>
          </a:xfrm>
          <a:prstGeom prst="rect">
            <a:avLst/>
          </a:prstGeom>
          <a:noFill/>
          <a:ln>
            <a:noFill/>
          </a:ln>
        </p:spPr>
      </p:pic>
      <p:sp>
        <p:nvSpPr>
          <p:cNvPr id="3" name="TextBox 2">
            <a:extLst>
              <a:ext uri="{FF2B5EF4-FFF2-40B4-BE49-F238E27FC236}">
                <a16:creationId xmlns:a16="http://schemas.microsoft.com/office/drawing/2014/main" id="{05CD0854-FBAA-278E-A662-E50446B9E175}"/>
              </a:ext>
            </a:extLst>
          </p:cNvPr>
          <p:cNvSpPr txBox="1"/>
          <p:nvPr/>
        </p:nvSpPr>
        <p:spPr>
          <a:xfrm>
            <a:off x="1477200" y="394648"/>
            <a:ext cx="3480954"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Delete columns</a:t>
            </a:r>
          </a:p>
        </p:txBody>
      </p:sp>
    </p:spTree>
    <p:extLst>
      <p:ext uri="{BB962C8B-B14F-4D97-AF65-F5344CB8AC3E}">
        <p14:creationId xmlns:p14="http://schemas.microsoft.com/office/powerpoint/2010/main" val="1895174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mat drop down menu open and Hide &amp; Unhide submenu displayed.">
            <a:extLst>
              <a:ext uri="{FF2B5EF4-FFF2-40B4-BE49-F238E27FC236}">
                <a16:creationId xmlns:a16="http://schemas.microsoft.com/office/drawing/2014/main" id="{0D7FB7AD-A53F-EA88-CD36-B83AA99E7D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665" y="1511313"/>
            <a:ext cx="8621598" cy="4852412"/>
          </a:xfrm>
          <a:prstGeom prst="rect">
            <a:avLst/>
          </a:prstGeom>
          <a:noFill/>
          <a:ln>
            <a:noFill/>
          </a:ln>
        </p:spPr>
      </p:pic>
      <p:sp>
        <p:nvSpPr>
          <p:cNvPr id="3" name="TextBox 2">
            <a:extLst>
              <a:ext uri="{FF2B5EF4-FFF2-40B4-BE49-F238E27FC236}">
                <a16:creationId xmlns:a16="http://schemas.microsoft.com/office/drawing/2014/main" id="{EDDBE608-955F-4D7B-5AD7-3D19B022CDC0}"/>
              </a:ext>
            </a:extLst>
          </p:cNvPr>
          <p:cNvSpPr txBox="1"/>
          <p:nvPr/>
        </p:nvSpPr>
        <p:spPr>
          <a:xfrm>
            <a:off x="1342007" y="394648"/>
            <a:ext cx="3751348"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Hide and Unhide</a:t>
            </a:r>
          </a:p>
        </p:txBody>
      </p:sp>
    </p:spTree>
    <p:extLst>
      <p:ext uri="{BB962C8B-B14F-4D97-AF65-F5344CB8AC3E}">
        <p14:creationId xmlns:p14="http://schemas.microsoft.com/office/powerpoint/2010/main" val="2415353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9CAA9-1D6D-5E74-4198-2040D8A1D9DF}"/>
              </a:ext>
            </a:extLst>
          </p:cNvPr>
          <p:cNvPicPr>
            <a:picLocks noChangeAspect="1"/>
          </p:cNvPicPr>
          <p:nvPr/>
        </p:nvPicPr>
        <p:blipFill>
          <a:blip r:embed="rId2"/>
          <a:stretch>
            <a:fillRect/>
          </a:stretch>
        </p:blipFill>
        <p:spPr>
          <a:xfrm>
            <a:off x="108702" y="109074"/>
            <a:ext cx="11974596" cy="6639852"/>
          </a:xfrm>
          <a:prstGeom prst="rect">
            <a:avLst/>
          </a:prstGeom>
        </p:spPr>
      </p:pic>
    </p:spTree>
    <p:extLst>
      <p:ext uri="{BB962C8B-B14F-4D97-AF65-F5344CB8AC3E}">
        <p14:creationId xmlns:p14="http://schemas.microsoft.com/office/powerpoint/2010/main" val="1357338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cel worksheet screen showing column initial with column G hidden.">
            <a:extLst>
              <a:ext uri="{FF2B5EF4-FFF2-40B4-BE49-F238E27FC236}">
                <a16:creationId xmlns:a16="http://schemas.microsoft.com/office/drawing/2014/main" id="{EB1B9FC0-9451-63F0-7259-528C25E7F2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6678" y="1445325"/>
            <a:ext cx="8998670" cy="5064636"/>
          </a:xfrm>
          <a:prstGeom prst="rect">
            <a:avLst/>
          </a:prstGeom>
          <a:noFill/>
          <a:ln>
            <a:noFill/>
          </a:ln>
        </p:spPr>
      </p:pic>
      <p:sp>
        <p:nvSpPr>
          <p:cNvPr id="3" name="TextBox 2">
            <a:extLst>
              <a:ext uri="{FF2B5EF4-FFF2-40B4-BE49-F238E27FC236}">
                <a16:creationId xmlns:a16="http://schemas.microsoft.com/office/drawing/2014/main" id="{41F06125-95D4-60E3-A9A7-D8048533D89C}"/>
              </a:ext>
            </a:extLst>
          </p:cNvPr>
          <p:cNvSpPr txBox="1"/>
          <p:nvPr/>
        </p:nvSpPr>
        <p:spPr>
          <a:xfrm>
            <a:off x="1342007" y="394648"/>
            <a:ext cx="3751348"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Hide and Unhide</a:t>
            </a:r>
          </a:p>
        </p:txBody>
      </p:sp>
    </p:spTree>
    <p:extLst>
      <p:ext uri="{BB962C8B-B14F-4D97-AF65-F5344CB8AC3E}">
        <p14:creationId xmlns:p14="http://schemas.microsoft.com/office/powerpoint/2010/main" val="1055118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mat drop down menu open  and Hide &amp; Unhide submenu displayed.">
            <a:extLst>
              <a:ext uri="{FF2B5EF4-FFF2-40B4-BE49-F238E27FC236}">
                <a16:creationId xmlns:a16="http://schemas.microsoft.com/office/drawing/2014/main" id="{88CE2C76-4457-FE65-1750-B4B9B22C9C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4835" y="1756410"/>
            <a:ext cx="8574464" cy="4825884"/>
          </a:xfrm>
          <a:prstGeom prst="rect">
            <a:avLst/>
          </a:prstGeom>
          <a:noFill/>
          <a:ln>
            <a:noFill/>
          </a:ln>
        </p:spPr>
      </p:pic>
      <p:sp>
        <p:nvSpPr>
          <p:cNvPr id="3" name="TextBox 2">
            <a:extLst>
              <a:ext uri="{FF2B5EF4-FFF2-40B4-BE49-F238E27FC236}">
                <a16:creationId xmlns:a16="http://schemas.microsoft.com/office/drawing/2014/main" id="{76B52226-3EF9-5889-A280-2DBA9309B49A}"/>
              </a:ext>
            </a:extLst>
          </p:cNvPr>
          <p:cNvSpPr txBox="1"/>
          <p:nvPr/>
        </p:nvSpPr>
        <p:spPr>
          <a:xfrm>
            <a:off x="1342007" y="394648"/>
            <a:ext cx="3751348" cy="707886"/>
          </a:xfrm>
          <a:prstGeom prst="rect">
            <a:avLst/>
          </a:prstGeom>
          <a:noFill/>
        </p:spPr>
        <p:txBody>
          <a:bodyPr wrap="none" lIns="91440" tIns="45720" rIns="91440" bIns="45720">
            <a:spAutoFit/>
          </a:bodyPr>
          <a:lstStyle>
            <a:defPPr>
              <a:defRPr lang="en-US"/>
            </a:defPPr>
            <a:lvl1pPr algn="ctr">
              <a:defRPr sz="9600" b="1">
                <a:ln w="0"/>
                <a:solidFill>
                  <a:schemeClr val="accent1"/>
                </a:solidFill>
                <a:effectLst>
                  <a:outerShdw blurRad="38100" dist="25400" dir="5400000" algn="ctr" rotWithShape="0">
                    <a:srgbClr val="6E747A">
                      <a:alpha val="43000"/>
                    </a:srgbClr>
                  </a:outerShdw>
                </a:effectLst>
              </a:defRPr>
            </a:lvl1pPr>
          </a:lstStyle>
          <a:p>
            <a:r>
              <a:rPr lang="en-US" sz="4000" dirty="0"/>
              <a:t>Hide and Unhide</a:t>
            </a:r>
          </a:p>
        </p:txBody>
      </p:sp>
    </p:spTree>
    <p:extLst>
      <p:ext uri="{BB962C8B-B14F-4D97-AF65-F5344CB8AC3E}">
        <p14:creationId xmlns:p14="http://schemas.microsoft.com/office/powerpoint/2010/main" val="945265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31DC510A-2627-85CE-A42D-6B94C5E3BD63}"/>
              </a:ext>
            </a:extLst>
          </p:cNvPr>
          <p:cNvSpPr/>
          <p:nvPr/>
        </p:nvSpPr>
        <p:spPr>
          <a:xfrm rot="-5220000">
            <a:off x="3100389" y="-904220"/>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7030A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599BEC38-9EBB-1724-E7F6-846D564CCD73}"/>
              </a:ext>
            </a:extLst>
          </p:cNvPr>
          <p:cNvGrpSpPr/>
          <p:nvPr/>
        </p:nvGrpSpPr>
        <p:grpSpPr>
          <a:xfrm rot="-5220000">
            <a:off x="7442997" y="2633207"/>
            <a:ext cx="1932746" cy="1117099"/>
            <a:chOff x="1657932" y="4247536"/>
            <a:chExt cx="1561987" cy="634181"/>
          </a:xfrm>
          <a:effectLst>
            <a:outerShdw blurRad="50800" dist="38100" dir="5400000" algn="t" rotWithShape="0">
              <a:prstClr val="black">
                <a:alpha val="40000"/>
              </a:prstClr>
            </a:outerShdw>
          </a:effectLst>
        </p:grpSpPr>
        <p:sp>
          <p:nvSpPr>
            <p:cNvPr id="28" name="Freeform: Shape 27">
              <a:extLst>
                <a:ext uri="{FF2B5EF4-FFF2-40B4-BE49-F238E27FC236}">
                  <a16:creationId xmlns:a16="http://schemas.microsoft.com/office/drawing/2014/main" id="{2291E45D-FC9D-A2C4-6044-E76FE5D72237}"/>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90234C1-201D-D714-0262-3239F139380F}"/>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F3B26670-FE17-6436-FB11-D246F57DD9B9}"/>
              </a:ext>
            </a:extLst>
          </p:cNvPr>
          <p:cNvSpPr txBox="1"/>
          <p:nvPr/>
        </p:nvSpPr>
        <p:spPr>
          <a:xfrm>
            <a:off x="196958" y="2844767"/>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31" name="TextBox 30">
            <a:extLst>
              <a:ext uri="{FF2B5EF4-FFF2-40B4-BE49-F238E27FC236}">
                <a16:creationId xmlns:a16="http://schemas.microsoft.com/office/drawing/2014/main" id="{67041681-94CA-4CB3-AB5C-05CA9EC84290}"/>
              </a:ext>
            </a:extLst>
          </p:cNvPr>
          <p:cNvSpPr txBox="1"/>
          <p:nvPr/>
        </p:nvSpPr>
        <p:spPr>
          <a:xfrm rot="60000">
            <a:off x="1118702" y="2947745"/>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Working with worksheets</a:t>
            </a:r>
          </a:p>
        </p:txBody>
      </p:sp>
    </p:spTree>
    <p:extLst>
      <p:ext uri="{BB962C8B-B14F-4D97-AF65-F5344CB8AC3E}">
        <p14:creationId xmlns:p14="http://schemas.microsoft.com/office/powerpoint/2010/main" val="3954737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0-#ppt_w/2"/>
                                          </p:val>
                                        </p:tav>
                                        <p:tav tm="100000">
                                          <p:val>
                                            <p:strVal val="#ppt_x"/>
                                          </p:val>
                                        </p:tav>
                                      </p:tavLst>
                                    </p:anim>
                                    <p:anim calcmode="lin" valueType="num">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2250"/>
                                        <p:tgtEl>
                                          <p:spTgt spid="26"/>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F873A2-3787-FBE1-BD67-83051559A82F}"/>
              </a:ext>
            </a:extLst>
          </p:cNvPr>
          <p:cNvSpPr txBox="1"/>
          <p:nvPr/>
        </p:nvSpPr>
        <p:spPr>
          <a:xfrm>
            <a:off x="893165" y="564945"/>
            <a:ext cx="3807645"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t>Renaming sheets</a:t>
            </a:r>
          </a:p>
        </p:txBody>
      </p:sp>
      <p:pic>
        <p:nvPicPr>
          <p:cNvPr id="4" name="Picture 3" descr="Sheet2 worksheet with rename in progress.">
            <a:extLst>
              <a:ext uri="{FF2B5EF4-FFF2-40B4-BE49-F238E27FC236}">
                <a16:creationId xmlns:a16="http://schemas.microsoft.com/office/drawing/2014/main" id="{0B380CFA-A36E-2CBC-8955-C9E2E43491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2270" y="1577114"/>
            <a:ext cx="8824922" cy="4966847"/>
          </a:xfrm>
          <a:prstGeom prst="rect">
            <a:avLst/>
          </a:prstGeom>
          <a:noFill/>
          <a:ln>
            <a:noFill/>
          </a:ln>
        </p:spPr>
      </p:pic>
    </p:spTree>
    <p:extLst>
      <p:ext uri="{BB962C8B-B14F-4D97-AF65-F5344CB8AC3E}">
        <p14:creationId xmlns:p14="http://schemas.microsoft.com/office/powerpoint/2010/main" val="350629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AF5FD7-E314-1F6B-356F-8B279EA7131D}"/>
              </a:ext>
            </a:extLst>
          </p:cNvPr>
          <p:cNvSpPr txBox="1"/>
          <p:nvPr/>
        </p:nvSpPr>
        <p:spPr>
          <a:xfrm>
            <a:off x="1153597" y="558336"/>
            <a:ext cx="3462936"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t>Recoloring tabs</a:t>
            </a:r>
          </a:p>
        </p:txBody>
      </p:sp>
      <p:pic>
        <p:nvPicPr>
          <p:cNvPr id="4" name="Picture 3" descr="January worksheet with worksheet tab menu open and tab color palette displayed.">
            <a:extLst>
              <a:ext uri="{FF2B5EF4-FFF2-40B4-BE49-F238E27FC236}">
                <a16:creationId xmlns:a16="http://schemas.microsoft.com/office/drawing/2014/main" id="{557015EF-967A-C71F-5D64-149CF4DF35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682" y="1460575"/>
            <a:ext cx="8911704" cy="5015690"/>
          </a:xfrm>
          <a:prstGeom prst="rect">
            <a:avLst/>
          </a:prstGeom>
          <a:noFill/>
          <a:ln>
            <a:noFill/>
          </a:ln>
        </p:spPr>
      </p:pic>
    </p:spTree>
    <p:extLst>
      <p:ext uri="{BB962C8B-B14F-4D97-AF65-F5344CB8AC3E}">
        <p14:creationId xmlns:p14="http://schemas.microsoft.com/office/powerpoint/2010/main" val="569381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AF5FD7-E314-1F6B-356F-8B279EA7131D}"/>
              </a:ext>
            </a:extLst>
          </p:cNvPr>
          <p:cNvSpPr txBox="1"/>
          <p:nvPr/>
        </p:nvSpPr>
        <p:spPr>
          <a:xfrm>
            <a:off x="210248" y="381735"/>
            <a:ext cx="7411517"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t>Inserting and deleting worksheets</a:t>
            </a:r>
          </a:p>
        </p:txBody>
      </p:sp>
      <p:pic>
        <p:nvPicPr>
          <p:cNvPr id="2" name="Picture 1" descr="Workbook with February and January worksheet. &quot;Add worksheet&quot; plus symbol highlighted.">
            <a:extLst>
              <a:ext uri="{FF2B5EF4-FFF2-40B4-BE49-F238E27FC236}">
                <a16:creationId xmlns:a16="http://schemas.microsoft.com/office/drawing/2014/main" id="{906235E6-7E57-F321-9C78-7FBB501A4A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839" y="1341631"/>
            <a:ext cx="8734720" cy="4916080"/>
          </a:xfrm>
          <a:prstGeom prst="rect">
            <a:avLst/>
          </a:prstGeom>
          <a:noFill/>
          <a:ln>
            <a:noFill/>
          </a:ln>
        </p:spPr>
      </p:pic>
      <p:pic>
        <p:nvPicPr>
          <p:cNvPr id="5" name="Picture 4" descr="Workbook with new blank sheet between February and January worksheets.">
            <a:extLst>
              <a:ext uri="{FF2B5EF4-FFF2-40B4-BE49-F238E27FC236}">
                <a16:creationId xmlns:a16="http://schemas.microsoft.com/office/drawing/2014/main" id="{B6EA089C-873E-EA52-CA43-86C19FB013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838" y="1341630"/>
            <a:ext cx="8734719" cy="4916079"/>
          </a:xfrm>
          <a:prstGeom prst="rect">
            <a:avLst/>
          </a:prstGeom>
          <a:noFill/>
          <a:ln>
            <a:noFill/>
          </a:ln>
        </p:spPr>
      </p:pic>
    </p:spTree>
    <p:extLst>
      <p:ext uri="{BB962C8B-B14F-4D97-AF65-F5344CB8AC3E}">
        <p14:creationId xmlns:p14="http://schemas.microsoft.com/office/powerpoint/2010/main" val="1622940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nk worksheet with shortcut Tab menu open. Delete choice highlighted.">
            <a:extLst>
              <a:ext uri="{FF2B5EF4-FFF2-40B4-BE49-F238E27FC236}">
                <a16:creationId xmlns:a16="http://schemas.microsoft.com/office/drawing/2014/main" id="{57615FD7-13CD-27E3-D813-B3C7404A7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5951" y="1252260"/>
            <a:ext cx="9394873" cy="5287627"/>
          </a:xfrm>
          <a:prstGeom prst="rect">
            <a:avLst/>
          </a:prstGeom>
          <a:noFill/>
          <a:ln>
            <a:noFill/>
          </a:ln>
        </p:spPr>
      </p:pic>
      <p:sp>
        <p:nvSpPr>
          <p:cNvPr id="3" name="TextBox 2">
            <a:extLst>
              <a:ext uri="{FF2B5EF4-FFF2-40B4-BE49-F238E27FC236}">
                <a16:creationId xmlns:a16="http://schemas.microsoft.com/office/drawing/2014/main" id="{D13C4708-42E0-753A-B997-A65019674E5D}"/>
              </a:ext>
            </a:extLst>
          </p:cNvPr>
          <p:cNvSpPr txBox="1"/>
          <p:nvPr/>
        </p:nvSpPr>
        <p:spPr>
          <a:xfrm>
            <a:off x="210248" y="381735"/>
            <a:ext cx="7411517"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t>Inserting and deleting worksheets</a:t>
            </a:r>
          </a:p>
        </p:txBody>
      </p:sp>
      <p:pic>
        <p:nvPicPr>
          <p:cNvPr id="4" name="Picture 3" descr="Blank worksheet with delete worksheet warning dialog displayed.">
            <a:extLst>
              <a:ext uri="{FF2B5EF4-FFF2-40B4-BE49-F238E27FC236}">
                <a16:creationId xmlns:a16="http://schemas.microsoft.com/office/drawing/2014/main" id="{DD08C0CC-6E6A-F91A-A867-483FCBF16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5951" y="1252259"/>
            <a:ext cx="9394872" cy="5287627"/>
          </a:xfrm>
          <a:prstGeom prst="rect">
            <a:avLst/>
          </a:prstGeom>
          <a:noFill/>
          <a:ln>
            <a:noFill/>
          </a:ln>
        </p:spPr>
      </p:pic>
    </p:spTree>
    <p:extLst>
      <p:ext uri="{BB962C8B-B14F-4D97-AF65-F5344CB8AC3E}">
        <p14:creationId xmlns:p14="http://schemas.microsoft.com/office/powerpoint/2010/main" val="1202450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C4708-42E0-753A-B997-A65019674E5D}"/>
              </a:ext>
            </a:extLst>
          </p:cNvPr>
          <p:cNvSpPr txBox="1"/>
          <p:nvPr/>
        </p:nvSpPr>
        <p:spPr>
          <a:xfrm>
            <a:off x="937847" y="453453"/>
            <a:ext cx="4253024"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t>Duplicating a sheet</a:t>
            </a:r>
          </a:p>
        </p:txBody>
      </p:sp>
      <p:pic>
        <p:nvPicPr>
          <p:cNvPr id="5" name="Picture 4" descr="Blank worksheet with shortcut Tab menu open. Move or copy choice highlighted.">
            <a:extLst>
              <a:ext uri="{FF2B5EF4-FFF2-40B4-BE49-F238E27FC236}">
                <a16:creationId xmlns:a16="http://schemas.microsoft.com/office/drawing/2014/main" id="{B4916A81-8829-B0C7-57C3-44EDFDD16F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9691" y="1432664"/>
            <a:ext cx="8983550" cy="5056126"/>
          </a:xfrm>
          <a:prstGeom prst="rect">
            <a:avLst/>
          </a:prstGeom>
          <a:noFill/>
          <a:ln>
            <a:noFill/>
          </a:ln>
        </p:spPr>
      </p:pic>
      <p:pic>
        <p:nvPicPr>
          <p:cNvPr id="6" name="Picture 5" descr="Copy of January worksheet called January (2) displayed.">
            <a:extLst>
              <a:ext uri="{FF2B5EF4-FFF2-40B4-BE49-F238E27FC236}">
                <a16:creationId xmlns:a16="http://schemas.microsoft.com/office/drawing/2014/main" id="{12DE38C1-1399-8CAC-475B-BC7C9F732D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9690" y="1432664"/>
            <a:ext cx="8983549" cy="5056126"/>
          </a:xfrm>
          <a:prstGeom prst="rect">
            <a:avLst/>
          </a:prstGeom>
          <a:noFill/>
          <a:ln>
            <a:noFill/>
          </a:ln>
        </p:spPr>
      </p:pic>
    </p:spTree>
    <p:extLst>
      <p:ext uri="{BB962C8B-B14F-4D97-AF65-F5344CB8AC3E}">
        <p14:creationId xmlns:p14="http://schemas.microsoft.com/office/powerpoint/2010/main" val="1432700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C4708-42E0-753A-B997-A65019674E5D}"/>
              </a:ext>
            </a:extLst>
          </p:cNvPr>
          <p:cNvSpPr txBox="1"/>
          <p:nvPr/>
        </p:nvSpPr>
        <p:spPr>
          <a:xfrm>
            <a:off x="276641" y="369210"/>
            <a:ext cx="7189084"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effectLst/>
              </a:rPr>
              <a:t>Reordering sheets in a workbook</a:t>
            </a:r>
            <a:endParaRPr lang="en-US" dirty="0"/>
          </a:p>
        </p:txBody>
      </p:sp>
      <p:pic>
        <p:nvPicPr>
          <p:cNvPr id="2" name="Picture 1" descr="Worksheet with reordering  by drag and drop in progress.">
            <a:extLst>
              <a:ext uri="{FF2B5EF4-FFF2-40B4-BE49-F238E27FC236}">
                <a16:creationId xmlns:a16="http://schemas.microsoft.com/office/drawing/2014/main" id="{F4C1C9D6-4760-F614-F48D-0D94CFDAD0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0412" y="1193672"/>
            <a:ext cx="9408182" cy="5295118"/>
          </a:xfrm>
          <a:prstGeom prst="rect">
            <a:avLst/>
          </a:prstGeom>
          <a:noFill/>
          <a:ln>
            <a:noFill/>
          </a:ln>
        </p:spPr>
      </p:pic>
      <p:pic>
        <p:nvPicPr>
          <p:cNvPr id="4" name="Picture 3" descr="Workbook with sheets now re-ordered with January sheet on left and February sheet on right.">
            <a:extLst>
              <a:ext uri="{FF2B5EF4-FFF2-40B4-BE49-F238E27FC236}">
                <a16:creationId xmlns:a16="http://schemas.microsoft.com/office/drawing/2014/main" id="{A0C7FEAB-853C-A5C8-BF68-5643363C2C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0411" y="1193671"/>
            <a:ext cx="9408181" cy="5295117"/>
          </a:xfrm>
          <a:prstGeom prst="rect">
            <a:avLst/>
          </a:prstGeom>
          <a:noFill/>
          <a:ln>
            <a:noFill/>
          </a:ln>
        </p:spPr>
      </p:pic>
    </p:spTree>
    <p:extLst>
      <p:ext uri="{BB962C8B-B14F-4D97-AF65-F5344CB8AC3E}">
        <p14:creationId xmlns:p14="http://schemas.microsoft.com/office/powerpoint/2010/main" val="3620698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C4708-42E0-753A-B997-A65019674E5D}"/>
              </a:ext>
            </a:extLst>
          </p:cNvPr>
          <p:cNvSpPr txBox="1"/>
          <p:nvPr/>
        </p:nvSpPr>
        <p:spPr>
          <a:xfrm>
            <a:off x="276641" y="369210"/>
            <a:ext cx="7189084" cy="707886"/>
          </a:xfrm>
          <a:prstGeom prst="rect">
            <a:avLst/>
          </a:prstGeom>
          <a:noFill/>
        </p:spPr>
        <p:txBody>
          <a:bodyPr wrap="none" lIns="91440" tIns="45720" rIns="91440" bIns="45720">
            <a:spAutoFit/>
          </a:bodyPr>
          <a:lstStyle>
            <a:defPPr>
              <a:defRPr lang="en-US"/>
            </a:defPPr>
            <a:lvl1pPr algn="ctr">
              <a:defRPr sz="4000" b="1">
                <a:ln w="0"/>
                <a:solidFill>
                  <a:schemeClr val="accent1"/>
                </a:solidFill>
                <a:effectLst>
                  <a:outerShdw blurRad="38100" dist="25400" dir="5400000" algn="ctr" rotWithShape="0">
                    <a:srgbClr val="6E747A">
                      <a:alpha val="43000"/>
                    </a:srgbClr>
                  </a:outerShdw>
                </a:effectLst>
              </a:defRPr>
            </a:lvl1pPr>
          </a:lstStyle>
          <a:p>
            <a:r>
              <a:rPr lang="en-US" dirty="0">
                <a:effectLst/>
              </a:rPr>
              <a:t>Reordering sheets in a workbook</a:t>
            </a:r>
            <a:endParaRPr lang="en-US" dirty="0"/>
          </a:p>
        </p:txBody>
      </p:sp>
      <p:pic>
        <p:nvPicPr>
          <p:cNvPr id="5" name="Picture 4" descr="January worksheet with shortcut Tab menu open. Move or copy choice highlighted.">
            <a:extLst>
              <a:ext uri="{FF2B5EF4-FFF2-40B4-BE49-F238E27FC236}">
                <a16:creationId xmlns:a16="http://schemas.microsoft.com/office/drawing/2014/main" id="{5F65C394-282B-CA5B-4359-6D8233010E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540" y="1155775"/>
            <a:ext cx="9034529" cy="5084818"/>
          </a:xfrm>
          <a:prstGeom prst="rect">
            <a:avLst/>
          </a:prstGeom>
          <a:noFill/>
          <a:ln>
            <a:noFill/>
          </a:ln>
        </p:spPr>
      </p:pic>
      <p:pic>
        <p:nvPicPr>
          <p:cNvPr id="6" name="Picture 5" descr="January worksheet with Move or Copy dialog displayed.">
            <a:extLst>
              <a:ext uri="{FF2B5EF4-FFF2-40B4-BE49-F238E27FC236}">
                <a16:creationId xmlns:a16="http://schemas.microsoft.com/office/drawing/2014/main" id="{40868057-4569-1462-BB6C-BF2F61EAA8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9540" y="1155775"/>
            <a:ext cx="9034528" cy="5084818"/>
          </a:xfrm>
          <a:prstGeom prst="rect">
            <a:avLst/>
          </a:prstGeom>
          <a:noFill/>
          <a:ln>
            <a:noFill/>
          </a:ln>
        </p:spPr>
      </p:pic>
      <p:sp>
        <p:nvSpPr>
          <p:cNvPr id="7" name="Rectangle 6">
            <a:extLst>
              <a:ext uri="{FF2B5EF4-FFF2-40B4-BE49-F238E27FC236}">
                <a16:creationId xmlns:a16="http://schemas.microsoft.com/office/drawing/2014/main" id="{05B4A0A7-E554-FDBC-38A9-68AAB2991ED8}"/>
              </a:ext>
            </a:extLst>
          </p:cNvPr>
          <p:cNvSpPr/>
          <p:nvPr/>
        </p:nvSpPr>
        <p:spPr>
          <a:xfrm>
            <a:off x="8155285" y="6088559"/>
            <a:ext cx="3519361"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Easier Method</a:t>
            </a:r>
            <a:endParaRPr lang="en-U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35164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FC71E-9B70-CEC5-9E26-51326392666F}"/>
              </a:ext>
            </a:extLst>
          </p:cNvPr>
          <p:cNvPicPr>
            <a:picLocks noChangeAspect="1"/>
          </p:cNvPicPr>
          <p:nvPr/>
        </p:nvPicPr>
        <p:blipFill>
          <a:blip r:embed="rId2"/>
          <a:stretch>
            <a:fillRect/>
          </a:stretch>
        </p:blipFill>
        <p:spPr>
          <a:xfrm>
            <a:off x="1389993" y="380574"/>
            <a:ext cx="9412013" cy="6096851"/>
          </a:xfrm>
          <a:prstGeom prst="rect">
            <a:avLst/>
          </a:prstGeom>
        </p:spPr>
      </p:pic>
    </p:spTree>
    <p:extLst>
      <p:ext uri="{BB962C8B-B14F-4D97-AF65-F5344CB8AC3E}">
        <p14:creationId xmlns:p14="http://schemas.microsoft.com/office/powerpoint/2010/main" val="1676215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7490012" cy="2387600"/>
          </a:xfrm>
        </p:spPr>
        <p:txBody>
          <a:bodyPr vert="horz" lIns="91440" tIns="45720" rIns="91440" bIns="45720" rtlCol="0" anchor="b">
            <a:normAutofit/>
          </a:bodyPr>
          <a:lstStyle/>
          <a:p>
            <a:r>
              <a:rPr lang="en-US" sz="5000" b="1" dirty="0">
                <a:solidFill>
                  <a:schemeClr val="bg1"/>
                </a:solidFill>
              </a:rPr>
              <a:t>Exercise 1: </a:t>
            </a:r>
            <a:br>
              <a:rPr lang="en-US" sz="5000" b="1" dirty="0">
                <a:solidFill>
                  <a:schemeClr val="bg1"/>
                </a:solidFill>
              </a:rPr>
            </a:br>
            <a:r>
              <a:rPr lang="en-US" sz="5000" b="1" dirty="0">
                <a:solidFill>
                  <a:schemeClr val="bg1"/>
                </a:solidFill>
              </a:rPr>
              <a:t>Adding data to a worksheet.</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431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241610" y="1962353"/>
            <a:ext cx="9018494" cy="30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24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In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Sheet1</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Microsoft Excel automatically aligned a numerical entry to the left. In this case, such an action indicates an issue with the content. How can you correct an error like this?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Change the alignment.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Alter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 format</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Edit the content.</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525604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4" name="Rectangle 3">
            <a:extLst>
              <a:ext uri="{FF2B5EF4-FFF2-40B4-BE49-F238E27FC236}">
                <a16:creationId xmlns:a16="http://schemas.microsoft.com/office/drawing/2014/main" id="{70E09C47-E26B-C703-41FE-A5E132934E51}"/>
              </a:ext>
            </a:extLst>
          </p:cNvPr>
          <p:cNvSpPr>
            <a:spLocks noChangeArrowheads="1"/>
          </p:cNvSpPr>
          <p:nvPr/>
        </p:nvSpPr>
        <p:spPr bwMode="auto">
          <a:xfrm>
            <a:off x="1241610" y="1962353"/>
            <a:ext cx="9018494" cy="30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1</a:t>
            </a:r>
            <a:endParaRPr kumimoji="0" lang="en-US" altLang="en-US" sz="24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In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Sheet1</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Microsoft Excel automatically aligned a numerical entry to the left. In this case, such an action indicates an issue with the content. How can you correct an error like this?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Change the alignment.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Alter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 format</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Edit the content</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528CE1B0-DEE3-5BE4-6C2B-00E90483A1D1}"/>
              </a:ext>
            </a:extLst>
          </p:cNvPr>
          <p:cNvSpPr txBox="1"/>
          <p:nvPr/>
        </p:nvSpPr>
        <p:spPr>
          <a:xfrm>
            <a:off x="5625355" y="4562984"/>
            <a:ext cx="6096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a:r>
              <a:rPr lang="en-US" sz="1800" dirty="0">
                <a:solidFill>
                  <a:srgbClr val="1F1F1F"/>
                </a:solidFill>
                <a:effectLst/>
                <a:latin typeface="Source Sans Pro" panose="020B0503030403020204" pitchFamily="34" charset="0"/>
                <a:ea typeface="Times New Roman" panose="02020603050405020304" pitchFamily="18" charset="0"/>
              </a:rPr>
              <a:t>If a cell contains a mixture of text and numbers, then Excel considers the entry to be text. Because of the tilde character at the beginning of the numbers, Excel recognized the contents as a text entry. To ensure the entry is recognized correctly, remove the tilde character. It then automatically re-aligns to the right as Excel now considers it numeric.</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3076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6" name="Rectangle 2">
            <a:extLst>
              <a:ext uri="{FF2B5EF4-FFF2-40B4-BE49-F238E27FC236}">
                <a16:creationId xmlns:a16="http://schemas.microsoft.com/office/drawing/2014/main" id="{0D404FBA-EE36-10CF-5286-BBBDF582934C}"/>
              </a:ext>
            </a:extLst>
          </p:cNvPr>
          <p:cNvSpPr>
            <a:spLocks noChangeArrowheads="1"/>
          </p:cNvSpPr>
          <p:nvPr/>
        </p:nvSpPr>
        <p:spPr bwMode="auto">
          <a:xfrm>
            <a:off x="779930" y="1667922"/>
            <a:ext cx="9941858"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2</a:t>
            </a:r>
            <a:endParaRPr kumimoji="0" lang="en-US" altLang="en-US" sz="4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In step 3, you formatted cells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E23</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to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H25</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which contained figures representing Japanese Yen amounts. What steps did you take to apply the Yen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format</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to this block of cells?</a:t>
            </a:r>
            <a:endParaRPr kumimoji="0" lang="ar-EG"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button in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section of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Accounting Formats</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Custom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from the list currency symbols that appear.</a:t>
            </a: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button</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in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section of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More Accounting Formats</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from the list of currencies that appear.</a:t>
            </a: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button in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section of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Accounting Formats</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Special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from the list of currency symbols that appear.</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686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D38008-EC26-3562-9A56-40079BB0B357}"/>
              </a:ext>
            </a:extLst>
          </p:cNvPr>
          <p:cNvGrpSpPr/>
          <p:nvPr/>
        </p:nvGrpSpPr>
        <p:grpSpPr>
          <a:xfrm>
            <a:off x="685799" y="308163"/>
            <a:ext cx="5906673" cy="1359274"/>
            <a:chOff x="802340" y="469527"/>
            <a:chExt cx="5906673" cy="1359274"/>
          </a:xfrm>
        </p:grpSpPr>
        <p:pic>
          <p:nvPicPr>
            <p:cNvPr id="1026" name="Picture 2" descr="Exercise-Questions2 - A More Beautiful Question by Warren Berger">
              <a:extLst>
                <a:ext uri="{FF2B5EF4-FFF2-40B4-BE49-F238E27FC236}">
                  <a16:creationId xmlns:a16="http://schemas.microsoft.com/office/drawing/2014/main" id="{A51A044D-8CFC-6770-87C7-BB4183085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529828-6F0E-4A34-48BE-1FF77B52883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6" name="Rectangle 2">
            <a:extLst>
              <a:ext uri="{FF2B5EF4-FFF2-40B4-BE49-F238E27FC236}">
                <a16:creationId xmlns:a16="http://schemas.microsoft.com/office/drawing/2014/main" id="{0D404FBA-EE36-10CF-5286-BBBDF582934C}"/>
              </a:ext>
            </a:extLst>
          </p:cNvPr>
          <p:cNvSpPr>
            <a:spLocks noChangeArrowheads="1"/>
          </p:cNvSpPr>
          <p:nvPr/>
        </p:nvSpPr>
        <p:spPr bwMode="auto">
          <a:xfrm>
            <a:off x="502024" y="1460970"/>
            <a:ext cx="10676964"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Question 2</a:t>
            </a:r>
            <a:endParaRPr kumimoji="0" lang="en-US" altLang="en-US" sz="4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In step 3, you formatted cells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E23</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to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H25</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which contained figures representing Japanese Yen amounts. What steps did you take to apply the Yen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format</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to this block of cells?</a:t>
            </a:r>
            <a:endParaRPr kumimoji="0" lang="ar-EG"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button in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section of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Accounting Formats</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Custom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from the list currency symbols that appear.</a:t>
            </a: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button</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in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Number</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section of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More Accounting Formats</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from the list of currencies that appear.</a:t>
            </a:r>
            <a:endParaRPr kumimoji="0" lang="en-US" altLang="en-US" sz="3200" b="0" i="0" u="none" strike="noStrike" cap="none" normalizeH="0" baseline="0" dirty="0">
              <a:ln>
                <a:noFill/>
              </a:ln>
              <a:solidFill>
                <a:schemeClr val="tx1"/>
              </a:solidFill>
              <a:effectLst/>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UcPeriod"/>
              <a:tabLst/>
            </a:pP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Select the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Currency </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button in the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Number </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section of the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Home </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tab. Choose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Accounting Formats</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 With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Special </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highlighted as a category, select the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Symbol </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drop-down on the right. Select </a:t>
            </a:r>
            <a:r>
              <a:rPr kumimoji="0" lang="en-US" altLang="en-US" sz="2000" b="1" i="0" u="none" strike="noStrike" cap="none" normalizeH="0" baseline="0" dirty="0">
                <a:ln>
                  <a:noFill/>
                </a:ln>
                <a:solidFill>
                  <a:srgbClr val="FF0000"/>
                </a:solidFill>
                <a:effectLst/>
                <a:highlight>
                  <a:srgbClr val="FFFF00"/>
                </a:highlight>
                <a:latin typeface="unset"/>
                <a:ea typeface="Times New Roman" panose="02020603050405020304" pitchFamily="18" charset="0"/>
                <a:cs typeface="Arial" panose="020B0604020202020204" pitchFamily="34" charset="0"/>
              </a:rPr>
              <a:t>Japanese</a:t>
            </a:r>
            <a:r>
              <a:rPr kumimoji="0" lang="en-US" altLang="en-US" sz="2000" b="0" i="0" u="none" strike="noStrike" cap="none" normalizeH="0" baseline="0" dirty="0">
                <a:ln>
                  <a:noFill/>
                </a:ln>
                <a:solidFill>
                  <a:srgbClr val="FF0000"/>
                </a:solidFill>
                <a:effectLst/>
                <a:highlight>
                  <a:srgbClr val="FFFF00"/>
                </a:highlight>
                <a:ea typeface="Times New Roman" panose="02020603050405020304" pitchFamily="18" charset="0"/>
                <a:cs typeface="Arial" panose="020B0604020202020204" pitchFamily="34" charset="0"/>
              </a:rPr>
              <a:t> from the list of currency symbols that appear.</a:t>
            </a:r>
            <a:endParaRPr kumimoji="0" lang="en-US" altLang="en-US" sz="4400" b="0" i="0" u="none" strike="noStrike" cap="none" normalizeH="0" baseline="0" dirty="0">
              <a:ln>
                <a:noFill/>
              </a:ln>
              <a:solidFill>
                <a:srgbClr val="FF0000"/>
              </a:solidFill>
              <a:effectLst/>
              <a:highlight>
                <a:srgbClr val="FFFF00"/>
              </a:highlight>
              <a:latin typeface="Arial" panose="020B0604020202020204" pitchFamily="34" charset="0"/>
            </a:endParaRPr>
          </a:p>
        </p:txBody>
      </p:sp>
      <p:sp>
        <p:nvSpPr>
          <p:cNvPr id="5" name="TextBox 4">
            <a:extLst>
              <a:ext uri="{FF2B5EF4-FFF2-40B4-BE49-F238E27FC236}">
                <a16:creationId xmlns:a16="http://schemas.microsoft.com/office/drawing/2014/main" id="{89757FA9-C0F4-CB7B-1B2C-25B3C621D79B}"/>
              </a:ext>
            </a:extLst>
          </p:cNvPr>
          <p:cNvSpPr txBox="1"/>
          <p:nvPr/>
        </p:nvSpPr>
        <p:spPr>
          <a:xfrm>
            <a:off x="5593976" y="6007136"/>
            <a:ext cx="6096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a:r>
              <a:rPr lang="en-US" sz="1800" dirty="0">
                <a:solidFill>
                  <a:srgbClr val="1F1F1F"/>
                </a:solidFill>
                <a:effectLst/>
                <a:latin typeface="Source Sans Pro" panose="020B0503030403020204" pitchFamily="34" charset="0"/>
                <a:ea typeface="Times New Roman" panose="02020603050405020304" pitchFamily="18" charset="0"/>
              </a:rPr>
              <a:t>In the currency details screen, you can select from a list of currency symbols that list the associated countries.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3553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98652D-9A7F-C039-4156-8AF334A52017}"/>
              </a:ext>
            </a:extLst>
          </p:cNvPr>
          <p:cNvGrpSpPr/>
          <p:nvPr/>
        </p:nvGrpSpPr>
        <p:grpSpPr>
          <a:xfrm>
            <a:off x="685799" y="308163"/>
            <a:ext cx="5906673" cy="1359274"/>
            <a:chOff x="802340" y="469527"/>
            <a:chExt cx="5906673" cy="1359274"/>
          </a:xfrm>
        </p:grpSpPr>
        <p:pic>
          <p:nvPicPr>
            <p:cNvPr id="3" name="Picture 2" descr="Exercise-Questions2 - A More Beautiful Question by Warren Berger">
              <a:extLst>
                <a:ext uri="{FF2B5EF4-FFF2-40B4-BE49-F238E27FC236}">
                  <a16:creationId xmlns:a16="http://schemas.microsoft.com/office/drawing/2014/main" id="{35DE47EE-81D5-958C-3046-1629E22C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A6BC6C-20E9-2C70-0EA2-73FBF28F341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5" name="Rectangle 1">
            <a:extLst>
              <a:ext uri="{FF2B5EF4-FFF2-40B4-BE49-F238E27FC236}">
                <a16:creationId xmlns:a16="http://schemas.microsoft.com/office/drawing/2014/main" id="{81BEF080-EF58-123B-4F38-DB864C5EAB25}"/>
              </a:ext>
            </a:extLst>
          </p:cNvPr>
          <p:cNvSpPr>
            <a:spLocks noChangeArrowheads="1"/>
          </p:cNvSpPr>
          <p:nvPr/>
        </p:nvSpPr>
        <p:spPr bwMode="auto">
          <a:xfrm>
            <a:off x="1120588" y="1962354"/>
            <a:ext cx="10148047" cy="3099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24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As one of the final steps in the exercise, you hid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Contacts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worksheet using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Hide &amp; Unhide</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command. Where 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is this command located? </a:t>
            </a:r>
            <a:endParaRPr kumimoji="0" lang="ar-EG"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Format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choice in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Editing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group.</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Format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choice in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Styles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group.</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chemeClr val="tx1"/>
                </a:solidFill>
                <a:effectLst/>
                <a:ea typeface="Times New Roman" panose="02020603050405020304" pitchFamily="18" charset="0"/>
              </a:rPr>
              <a:t>On the </a:t>
            </a:r>
            <a:r>
              <a:rPr kumimoji="0" lang="en-US" altLang="en-US" sz="2400" b="1" i="0" u="none" strike="noStrike" cap="none" normalizeH="0" baseline="0" dirty="0">
                <a:ln>
                  <a:noFill/>
                </a:ln>
                <a:solidFill>
                  <a:srgbClr val="333333"/>
                </a:solidFill>
                <a:effectLst/>
                <a:latin typeface="unset"/>
                <a:ea typeface="Calibri" panose="020F0502020204030204" pitchFamily="34" charset="0"/>
                <a:cs typeface="Arial" panose="020B0604020202020204" pitchFamily="34" charset="0"/>
              </a:rPr>
              <a:t>Format </a:t>
            </a:r>
            <a:r>
              <a:rPr kumimoji="0" lang="en-US" altLang="en-US" sz="2400" b="0" i="0" u="none" strike="noStrike" cap="none" normalizeH="0" baseline="0" dirty="0">
                <a:ln>
                  <a:noFill/>
                </a:ln>
                <a:solidFill>
                  <a:srgbClr val="333333"/>
                </a:solidFill>
                <a:effectLst/>
                <a:ea typeface="Calibri" panose="020F0502020204030204" pitchFamily="34" charset="0"/>
                <a:cs typeface="Arial" panose="020B0604020202020204" pitchFamily="34" charset="0"/>
              </a:rPr>
              <a:t>choice in the </a:t>
            </a:r>
            <a:r>
              <a:rPr kumimoji="0" lang="en-US" altLang="en-US" sz="2400" b="1" i="0" u="none" strike="noStrike" cap="none" normalizeH="0" baseline="0" dirty="0">
                <a:ln>
                  <a:noFill/>
                </a:ln>
                <a:solidFill>
                  <a:srgbClr val="333333"/>
                </a:solidFill>
                <a:effectLst/>
                <a:latin typeface="unset"/>
                <a:ea typeface="Calibri" panose="020F0502020204030204" pitchFamily="34" charset="0"/>
                <a:cs typeface="Arial" panose="020B0604020202020204" pitchFamily="34" charset="0"/>
              </a:rPr>
              <a:t>Cells </a:t>
            </a:r>
            <a:r>
              <a:rPr kumimoji="0" lang="en-US" altLang="en-US" sz="2400" b="0" i="0" u="none" strike="noStrike" cap="none" normalizeH="0" baseline="0" dirty="0">
                <a:ln>
                  <a:noFill/>
                </a:ln>
                <a:solidFill>
                  <a:srgbClr val="333333"/>
                </a:solidFill>
                <a:effectLst/>
                <a:ea typeface="Calibri" panose="020F0502020204030204" pitchFamily="34" charset="0"/>
                <a:cs typeface="Arial" panose="020B0604020202020204" pitchFamily="34" charset="0"/>
              </a:rPr>
              <a:t>group </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95012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98652D-9A7F-C039-4156-8AF334A52017}"/>
              </a:ext>
            </a:extLst>
          </p:cNvPr>
          <p:cNvGrpSpPr/>
          <p:nvPr/>
        </p:nvGrpSpPr>
        <p:grpSpPr>
          <a:xfrm>
            <a:off x="685799" y="308163"/>
            <a:ext cx="5906673" cy="1359274"/>
            <a:chOff x="802340" y="469527"/>
            <a:chExt cx="5906673" cy="1359274"/>
          </a:xfrm>
        </p:grpSpPr>
        <p:pic>
          <p:nvPicPr>
            <p:cNvPr id="3" name="Picture 2" descr="Exercise-Questions2 - A More Beautiful Question by Warren Berger">
              <a:extLst>
                <a:ext uri="{FF2B5EF4-FFF2-40B4-BE49-F238E27FC236}">
                  <a16:creationId xmlns:a16="http://schemas.microsoft.com/office/drawing/2014/main" id="{35DE47EE-81D5-958C-3046-1629E22C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40" y="469527"/>
              <a:ext cx="1359274" cy="13592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A6BC6C-20E9-2C70-0EA2-73FBF28F3410}"/>
                </a:ext>
              </a:extLst>
            </p:cNvPr>
            <p:cNvSpPr/>
            <p:nvPr/>
          </p:nvSpPr>
          <p:spPr>
            <a:xfrm>
              <a:off x="2161614" y="764443"/>
              <a:ext cx="4547399" cy="769441"/>
            </a:xfrm>
            <a:prstGeom prst="rect">
              <a:avLst/>
            </a:prstGeom>
            <a:noFill/>
          </p:spPr>
          <p:txBody>
            <a:bodyPr wrap="none" lIns="91440" tIns="45720" rIns="91440" bIns="45720">
              <a:spAutoFit/>
            </a:bodyPr>
            <a:lstStyle/>
            <a:p>
              <a:pPr algn="ctr"/>
              <a:r>
                <a:rPr lang="en-US" sz="4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Exercise Questions</a:t>
              </a:r>
            </a:p>
          </p:txBody>
        </p:sp>
      </p:grpSp>
      <p:sp>
        <p:nvSpPr>
          <p:cNvPr id="5" name="Rectangle 1">
            <a:extLst>
              <a:ext uri="{FF2B5EF4-FFF2-40B4-BE49-F238E27FC236}">
                <a16:creationId xmlns:a16="http://schemas.microsoft.com/office/drawing/2014/main" id="{81BEF080-EF58-123B-4F38-DB864C5EAB25}"/>
              </a:ext>
            </a:extLst>
          </p:cNvPr>
          <p:cNvSpPr>
            <a:spLocks noChangeArrowheads="1"/>
          </p:cNvSpPr>
          <p:nvPr/>
        </p:nvSpPr>
        <p:spPr bwMode="auto">
          <a:xfrm>
            <a:off x="1736463" y="2035266"/>
            <a:ext cx="9532172" cy="30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Question 3</a:t>
            </a:r>
            <a:endParaRPr kumimoji="0" lang="en-US" altLang="en-US" sz="2400" b="1"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As one of the final steps in the exercise, you hid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Contacts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worksheet using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Hide &amp; Unhide</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 command. Where 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Home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tab is this command located? </a:t>
            </a:r>
            <a:endParaRPr kumimoji="0" lang="ar-EG"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Format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choice in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Editing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group.</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On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Format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choice in the </a:t>
            </a:r>
            <a:r>
              <a:rPr kumimoji="0" lang="en-US" altLang="en-US" sz="2400" b="1" i="0" u="none" strike="noStrike" cap="none" normalizeH="0" baseline="0" dirty="0">
                <a:ln>
                  <a:noFill/>
                </a:ln>
                <a:solidFill>
                  <a:srgbClr val="333333"/>
                </a:solidFill>
                <a:effectLst/>
                <a:latin typeface="unset"/>
                <a:ea typeface="Times New Roman" panose="02020603050405020304" pitchFamily="18" charset="0"/>
                <a:cs typeface="Arial" panose="020B0604020202020204" pitchFamily="34" charset="0"/>
              </a:rPr>
              <a:t>Styles </a:t>
            </a:r>
            <a:r>
              <a:rPr kumimoji="0" lang="en-US" altLang="en-US" sz="2400" b="0" i="0" u="none" strike="noStrike" cap="none" normalizeH="0" baseline="0" dirty="0">
                <a:ln>
                  <a:noFill/>
                </a:ln>
                <a:solidFill>
                  <a:srgbClr val="333333"/>
                </a:solidFill>
                <a:effectLst/>
                <a:ea typeface="Times New Roman" panose="02020603050405020304" pitchFamily="18" charset="0"/>
                <a:cs typeface="Arial" panose="020B0604020202020204" pitchFamily="34" charset="0"/>
              </a:rPr>
              <a:t>group.</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914400" lvl="1" indent="-457200">
              <a:buFont typeface="+mj-lt"/>
              <a:buAutoNum type="alphaUcPeriod"/>
            </a:pPr>
            <a:r>
              <a:rPr kumimoji="0" lang="en-US" altLang="en-US" sz="2400" b="0" i="0" u="none" strike="noStrike" cap="none" normalizeH="0" baseline="0" dirty="0">
                <a:ln>
                  <a:noFill/>
                </a:ln>
                <a:solidFill>
                  <a:srgbClr val="FF0000"/>
                </a:solidFill>
                <a:effectLst/>
                <a:highlight>
                  <a:srgbClr val="FFFF00"/>
                </a:highlight>
                <a:ea typeface="Times New Roman" panose="02020603050405020304" pitchFamily="18" charset="0"/>
              </a:rPr>
              <a:t>On the </a:t>
            </a:r>
            <a:r>
              <a:rPr kumimoji="0" lang="en-US" altLang="en-US" sz="2400" b="1" i="0" u="none" strike="noStrike" cap="none" normalizeH="0" baseline="0" dirty="0">
                <a:ln>
                  <a:noFill/>
                </a:ln>
                <a:solidFill>
                  <a:srgbClr val="FF0000"/>
                </a:solidFill>
                <a:effectLst/>
                <a:highlight>
                  <a:srgbClr val="FFFF00"/>
                </a:highlight>
                <a:latin typeface="unset"/>
                <a:ea typeface="Calibri" panose="020F0502020204030204" pitchFamily="34" charset="0"/>
                <a:cs typeface="Arial" panose="020B0604020202020204" pitchFamily="34" charset="0"/>
              </a:rPr>
              <a:t>Format </a:t>
            </a:r>
            <a:r>
              <a:rPr kumimoji="0" lang="en-US" altLang="en-US" sz="2400" b="0" i="0" u="none" strike="noStrike" cap="none" normalizeH="0" baseline="0" dirty="0">
                <a:ln>
                  <a:noFill/>
                </a:ln>
                <a:solidFill>
                  <a:srgbClr val="FF0000"/>
                </a:solidFill>
                <a:effectLst/>
                <a:highlight>
                  <a:srgbClr val="FFFF00"/>
                </a:highlight>
                <a:ea typeface="Calibri" panose="020F0502020204030204" pitchFamily="34" charset="0"/>
                <a:cs typeface="Arial" panose="020B0604020202020204" pitchFamily="34" charset="0"/>
              </a:rPr>
              <a:t>choice in the </a:t>
            </a:r>
            <a:r>
              <a:rPr kumimoji="0" lang="en-US" altLang="en-US" sz="2400" b="1" i="0" u="none" strike="noStrike" cap="none" normalizeH="0" baseline="0" dirty="0">
                <a:ln>
                  <a:noFill/>
                </a:ln>
                <a:solidFill>
                  <a:srgbClr val="FF0000"/>
                </a:solidFill>
                <a:effectLst/>
                <a:highlight>
                  <a:srgbClr val="FFFF00"/>
                </a:highlight>
                <a:latin typeface="unset"/>
                <a:ea typeface="Calibri" panose="020F0502020204030204" pitchFamily="34" charset="0"/>
                <a:cs typeface="Arial" panose="020B0604020202020204" pitchFamily="34" charset="0"/>
              </a:rPr>
              <a:t>Cells </a:t>
            </a:r>
            <a:r>
              <a:rPr kumimoji="0" lang="en-US" altLang="en-US" sz="2400" b="0" i="0" u="none" strike="noStrike" cap="none" normalizeH="0" baseline="0" dirty="0">
                <a:ln>
                  <a:noFill/>
                </a:ln>
                <a:solidFill>
                  <a:srgbClr val="FF0000"/>
                </a:solidFill>
                <a:effectLst/>
                <a:highlight>
                  <a:srgbClr val="FFFF00"/>
                </a:highlight>
                <a:ea typeface="Calibri" panose="020F0502020204030204" pitchFamily="34" charset="0"/>
                <a:cs typeface="Arial" panose="020B0604020202020204" pitchFamily="34" charset="0"/>
              </a:rPr>
              <a:t>group </a:t>
            </a:r>
            <a:endParaRPr kumimoji="0" lang="en-US" altLang="en-US" sz="2400" b="0" i="0" u="none" strike="noStrike" cap="none" normalizeH="0" baseline="0" dirty="0">
              <a:ln>
                <a:noFill/>
              </a:ln>
              <a:solidFill>
                <a:srgbClr val="FF0000"/>
              </a:solidFill>
              <a:effectLst/>
              <a:highlight>
                <a:srgbClr val="FFFF00"/>
              </a:highlight>
            </a:endParaRPr>
          </a:p>
        </p:txBody>
      </p:sp>
      <p:sp>
        <p:nvSpPr>
          <p:cNvPr id="7" name="TextBox 6">
            <a:extLst>
              <a:ext uri="{FF2B5EF4-FFF2-40B4-BE49-F238E27FC236}">
                <a16:creationId xmlns:a16="http://schemas.microsoft.com/office/drawing/2014/main" id="{168919B0-E083-3284-E77F-0136E3E0863E}"/>
              </a:ext>
            </a:extLst>
          </p:cNvPr>
          <p:cNvSpPr txBox="1"/>
          <p:nvPr/>
        </p:nvSpPr>
        <p:spPr>
          <a:xfrm>
            <a:off x="5244354" y="5342837"/>
            <a:ext cx="6096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457200">
              <a:defRPr>
                <a:solidFill>
                  <a:srgbClr val="1F1F1F"/>
                </a:solidFill>
                <a:effectLst/>
                <a:latin typeface="Source Sans Pro" panose="020B0503030403020204" pitchFamily="34"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The Format choice in the Cells group opens a drop-down menu that contains the Hide &amp; Unhide command in a section called Visibility.</a:t>
            </a:r>
          </a:p>
          <a:p>
            <a:r>
              <a:rPr lang="ar-SA" dirty="0"/>
              <a:t> </a:t>
            </a:r>
            <a:endParaRPr lang="en-US" dirty="0"/>
          </a:p>
        </p:txBody>
      </p:sp>
    </p:spTree>
    <p:extLst>
      <p:ext uri="{BB962C8B-B14F-4D97-AF65-F5344CB8AC3E}">
        <p14:creationId xmlns:p14="http://schemas.microsoft.com/office/powerpoint/2010/main" val="4055565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z on Belgium">
            <a:extLst>
              <a:ext uri="{FF2B5EF4-FFF2-40B4-BE49-F238E27FC236}">
                <a16:creationId xmlns:a16="http://schemas.microsoft.com/office/drawing/2014/main" id="{B735E5B5-1275-42FF-D904-4D7FD40FB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5" y="0"/>
            <a:ext cx="97378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60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pic>
        <p:nvPicPr>
          <p:cNvPr id="9" name="Picture 8">
            <a:extLst>
              <a:ext uri="{FF2B5EF4-FFF2-40B4-BE49-F238E27FC236}">
                <a16:creationId xmlns:a16="http://schemas.microsoft.com/office/drawing/2014/main" id="{328DF69C-CA80-6015-65AA-A16CD23EA26E}"/>
              </a:ext>
            </a:extLst>
          </p:cNvPr>
          <p:cNvPicPr>
            <a:picLocks noChangeAspect="1"/>
          </p:cNvPicPr>
          <p:nvPr/>
        </p:nvPicPr>
        <p:blipFill>
          <a:blip r:embed="rId3"/>
          <a:stretch>
            <a:fillRect/>
          </a:stretch>
        </p:blipFill>
        <p:spPr>
          <a:xfrm>
            <a:off x="1078733" y="2052482"/>
            <a:ext cx="10034534" cy="2753036"/>
          </a:xfrm>
          <a:prstGeom prst="rect">
            <a:avLst/>
          </a:prstGeom>
        </p:spPr>
      </p:pic>
    </p:spTree>
    <p:extLst>
      <p:ext uri="{BB962C8B-B14F-4D97-AF65-F5344CB8AC3E}">
        <p14:creationId xmlns:p14="http://schemas.microsoft.com/office/powerpoint/2010/main" val="3805529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grpSp>
        <p:nvGrpSpPr>
          <p:cNvPr id="7" name="Group 6">
            <a:extLst>
              <a:ext uri="{FF2B5EF4-FFF2-40B4-BE49-F238E27FC236}">
                <a16:creationId xmlns:a16="http://schemas.microsoft.com/office/drawing/2014/main" id="{3120C4C8-097B-CE4B-7B7C-B5C8691E955A}"/>
              </a:ext>
            </a:extLst>
          </p:cNvPr>
          <p:cNvGrpSpPr/>
          <p:nvPr/>
        </p:nvGrpSpPr>
        <p:grpSpPr>
          <a:xfrm>
            <a:off x="1847257" y="1840776"/>
            <a:ext cx="8497486" cy="3572374"/>
            <a:chOff x="1847257" y="1840776"/>
            <a:chExt cx="8497486" cy="3572374"/>
          </a:xfrm>
        </p:grpSpPr>
        <p:pic>
          <p:nvPicPr>
            <p:cNvPr id="5" name="Picture 4">
              <a:extLst>
                <a:ext uri="{FF2B5EF4-FFF2-40B4-BE49-F238E27FC236}">
                  <a16:creationId xmlns:a16="http://schemas.microsoft.com/office/drawing/2014/main" id="{1062BE37-277A-D015-BACB-785EC88B1EB8}"/>
                </a:ext>
              </a:extLst>
            </p:cNvPr>
            <p:cNvPicPr>
              <a:picLocks noChangeAspect="1"/>
            </p:cNvPicPr>
            <p:nvPr/>
          </p:nvPicPr>
          <p:blipFill>
            <a:blip r:embed="rId3"/>
            <a:stretch>
              <a:fillRect/>
            </a:stretch>
          </p:blipFill>
          <p:spPr>
            <a:xfrm>
              <a:off x="1847257" y="1840776"/>
              <a:ext cx="8497486" cy="3572374"/>
            </a:xfrm>
            <a:prstGeom prst="rect">
              <a:avLst/>
            </a:prstGeom>
          </p:spPr>
        </p:pic>
        <p:sp>
          <p:nvSpPr>
            <p:cNvPr id="6" name="Rectangle 5">
              <a:extLst>
                <a:ext uri="{FF2B5EF4-FFF2-40B4-BE49-F238E27FC236}">
                  <a16:creationId xmlns:a16="http://schemas.microsoft.com/office/drawing/2014/main" id="{59C19165-E05A-C35B-7BF1-0633D83A722E}"/>
                </a:ext>
              </a:extLst>
            </p:cNvPr>
            <p:cNvSpPr/>
            <p:nvPr/>
          </p:nvSpPr>
          <p:spPr>
            <a:xfrm>
              <a:off x="2212964" y="3671785"/>
              <a:ext cx="144385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4108739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702B9-6E8A-40AF-15A0-379DCBEB595A}"/>
              </a:ext>
            </a:extLst>
          </p:cNvPr>
          <p:cNvPicPr>
            <a:picLocks noChangeAspect="1"/>
          </p:cNvPicPr>
          <p:nvPr/>
        </p:nvPicPr>
        <p:blipFill>
          <a:blip r:embed="rId2"/>
          <a:stretch>
            <a:fillRect/>
          </a:stretch>
        </p:blipFill>
        <p:spPr>
          <a:xfrm>
            <a:off x="1261388" y="375811"/>
            <a:ext cx="9669224" cy="6106377"/>
          </a:xfrm>
          <a:prstGeom prst="rect">
            <a:avLst/>
          </a:prstGeom>
        </p:spPr>
      </p:pic>
    </p:spTree>
    <p:extLst>
      <p:ext uri="{BB962C8B-B14F-4D97-AF65-F5344CB8AC3E}">
        <p14:creationId xmlns:p14="http://schemas.microsoft.com/office/powerpoint/2010/main" val="833878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pic>
        <p:nvPicPr>
          <p:cNvPr id="5" name="Picture 4">
            <a:extLst>
              <a:ext uri="{FF2B5EF4-FFF2-40B4-BE49-F238E27FC236}">
                <a16:creationId xmlns:a16="http://schemas.microsoft.com/office/drawing/2014/main" id="{B457CEA2-35D9-F1F0-F6D8-AC913EC5AB88}"/>
              </a:ext>
            </a:extLst>
          </p:cNvPr>
          <p:cNvPicPr>
            <a:picLocks noChangeAspect="1"/>
          </p:cNvPicPr>
          <p:nvPr/>
        </p:nvPicPr>
        <p:blipFill>
          <a:blip r:embed="rId3"/>
          <a:stretch>
            <a:fillRect/>
          </a:stretch>
        </p:blipFill>
        <p:spPr>
          <a:xfrm>
            <a:off x="1617657" y="1985875"/>
            <a:ext cx="9349459" cy="2501284"/>
          </a:xfrm>
          <a:prstGeom prst="rect">
            <a:avLst/>
          </a:prstGeom>
        </p:spPr>
      </p:pic>
    </p:spTree>
    <p:extLst>
      <p:ext uri="{BB962C8B-B14F-4D97-AF65-F5344CB8AC3E}">
        <p14:creationId xmlns:p14="http://schemas.microsoft.com/office/powerpoint/2010/main" val="2825502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grpSp>
        <p:nvGrpSpPr>
          <p:cNvPr id="10" name="Group 9">
            <a:extLst>
              <a:ext uri="{FF2B5EF4-FFF2-40B4-BE49-F238E27FC236}">
                <a16:creationId xmlns:a16="http://schemas.microsoft.com/office/drawing/2014/main" id="{DA3340C2-081E-CF8D-F0EA-6268ABEC5029}"/>
              </a:ext>
            </a:extLst>
          </p:cNvPr>
          <p:cNvGrpSpPr/>
          <p:nvPr/>
        </p:nvGrpSpPr>
        <p:grpSpPr>
          <a:xfrm>
            <a:off x="1861546" y="1857155"/>
            <a:ext cx="8468907" cy="3143689"/>
            <a:chOff x="1861546" y="1857155"/>
            <a:chExt cx="8468907" cy="3143689"/>
          </a:xfrm>
        </p:grpSpPr>
        <p:pic>
          <p:nvPicPr>
            <p:cNvPr id="9" name="Picture 8">
              <a:extLst>
                <a:ext uri="{FF2B5EF4-FFF2-40B4-BE49-F238E27FC236}">
                  <a16:creationId xmlns:a16="http://schemas.microsoft.com/office/drawing/2014/main" id="{DAB2DD8C-2BD7-6377-5B7E-B518F02F055B}"/>
                </a:ext>
              </a:extLst>
            </p:cNvPr>
            <p:cNvPicPr>
              <a:picLocks noChangeAspect="1"/>
            </p:cNvPicPr>
            <p:nvPr/>
          </p:nvPicPr>
          <p:blipFill>
            <a:blip r:embed="rId3"/>
            <a:stretch>
              <a:fillRect/>
            </a:stretch>
          </p:blipFill>
          <p:spPr>
            <a:xfrm>
              <a:off x="1861546" y="1857155"/>
              <a:ext cx="8468907" cy="3143689"/>
            </a:xfrm>
            <a:prstGeom prst="rect">
              <a:avLst/>
            </a:prstGeom>
          </p:spPr>
        </p:pic>
        <p:sp>
          <p:nvSpPr>
            <p:cNvPr id="4" name="Rectangle 3">
              <a:extLst>
                <a:ext uri="{FF2B5EF4-FFF2-40B4-BE49-F238E27FC236}">
                  <a16:creationId xmlns:a16="http://schemas.microsoft.com/office/drawing/2014/main" id="{24EF59C2-7461-5492-556A-EB08972BF268}"/>
                </a:ext>
              </a:extLst>
            </p:cNvPr>
            <p:cNvSpPr/>
            <p:nvPr/>
          </p:nvSpPr>
          <p:spPr>
            <a:xfrm>
              <a:off x="2320543" y="3506075"/>
              <a:ext cx="144385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3601219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pic>
        <p:nvPicPr>
          <p:cNvPr id="5" name="Picture 4">
            <a:extLst>
              <a:ext uri="{FF2B5EF4-FFF2-40B4-BE49-F238E27FC236}">
                <a16:creationId xmlns:a16="http://schemas.microsoft.com/office/drawing/2014/main" id="{12D58295-5620-A3F4-3A15-2DB290AC29D7}"/>
              </a:ext>
            </a:extLst>
          </p:cNvPr>
          <p:cNvPicPr>
            <a:picLocks noChangeAspect="1"/>
          </p:cNvPicPr>
          <p:nvPr/>
        </p:nvPicPr>
        <p:blipFill>
          <a:blip r:embed="rId3"/>
          <a:stretch>
            <a:fillRect/>
          </a:stretch>
        </p:blipFill>
        <p:spPr>
          <a:xfrm>
            <a:off x="1454870" y="1872440"/>
            <a:ext cx="9760968" cy="3359436"/>
          </a:xfrm>
          <a:prstGeom prst="rect">
            <a:avLst/>
          </a:prstGeom>
        </p:spPr>
      </p:pic>
    </p:spTree>
    <p:extLst>
      <p:ext uri="{BB962C8B-B14F-4D97-AF65-F5344CB8AC3E}">
        <p14:creationId xmlns:p14="http://schemas.microsoft.com/office/powerpoint/2010/main" val="425645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grpSp>
        <p:nvGrpSpPr>
          <p:cNvPr id="7" name="Group 6">
            <a:extLst>
              <a:ext uri="{FF2B5EF4-FFF2-40B4-BE49-F238E27FC236}">
                <a16:creationId xmlns:a16="http://schemas.microsoft.com/office/drawing/2014/main" id="{DD28FB38-2D1F-B9EB-12A6-4CEA61389851}"/>
              </a:ext>
            </a:extLst>
          </p:cNvPr>
          <p:cNvGrpSpPr/>
          <p:nvPr/>
        </p:nvGrpSpPr>
        <p:grpSpPr>
          <a:xfrm>
            <a:off x="1366192" y="1548734"/>
            <a:ext cx="8554644" cy="3829584"/>
            <a:chOff x="1366192" y="1548734"/>
            <a:chExt cx="8554644" cy="3829584"/>
          </a:xfrm>
        </p:grpSpPr>
        <p:pic>
          <p:nvPicPr>
            <p:cNvPr id="6" name="Picture 5">
              <a:extLst>
                <a:ext uri="{FF2B5EF4-FFF2-40B4-BE49-F238E27FC236}">
                  <a16:creationId xmlns:a16="http://schemas.microsoft.com/office/drawing/2014/main" id="{11E7BB17-CC2C-2262-E55A-155F8C0C2C3B}"/>
                </a:ext>
              </a:extLst>
            </p:cNvPr>
            <p:cNvPicPr>
              <a:picLocks noChangeAspect="1"/>
            </p:cNvPicPr>
            <p:nvPr/>
          </p:nvPicPr>
          <p:blipFill>
            <a:blip r:embed="rId3"/>
            <a:stretch>
              <a:fillRect/>
            </a:stretch>
          </p:blipFill>
          <p:spPr>
            <a:xfrm>
              <a:off x="1366192" y="1548734"/>
              <a:ext cx="8554644" cy="3829584"/>
            </a:xfrm>
            <a:prstGeom prst="rect">
              <a:avLst/>
            </a:prstGeom>
          </p:spPr>
        </p:pic>
        <p:sp>
          <p:nvSpPr>
            <p:cNvPr id="4" name="Rectangle 3">
              <a:extLst>
                <a:ext uri="{FF2B5EF4-FFF2-40B4-BE49-F238E27FC236}">
                  <a16:creationId xmlns:a16="http://schemas.microsoft.com/office/drawing/2014/main" id="{24EF59C2-7461-5492-556A-EB08972BF268}"/>
                </a:ext>
              </a:extLst>
            </p:cNvPr>
            <p:cNvSpPr/>
            <p:nvPr/>
          </p:nvSpPr>
          <p:spPr>
            <a:xfrm>
              <a:off x="1742033" y="4090537"/>
              <a:ext cx="144385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1872992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pic>
        <p:nvPicPr>
          <p:cNvPr id="5" name="Picture 4">
            <a:extLst>
              <a:ext uri="{FF2B5EF4-FFF2-40B4-BE49-F238E27FC236}">
                <a16:creationId xmlns:a16="http://schemas.microsoft.com/office/drawing/2014/main" id="{7E31B90D-5BB8-879F-F836-069C198A2A8A}"/>
              </a:ext>
            </a:extLst>
          </p:cNvPr>
          <p:cNvPicPr>
            <a:picLocks noChangeAspect="1"/>
          </p:cNvPicPr>
          <p:nvPr/>
        </p:nvPicPr>
        <p:blipFill>
          <a:blip r:embed="rId3"/>
          <a:stretch>
            <a:fillRect/>
          </a:stretch>
        </p:blipFill>
        <p:spPr>
          <a:xfrm>
            <a:off x="865973" y="1851709"/>
            <a:ext cx="11034207" cy="3031375"/>
          </a:xfrm>
          <a:prstGeom prst="rect">
            <a:avLst/>
          </a:prstGeom>
        </p:spPr>
      </p:pic>
    </p:spTree>
    <p:extLst>
      <p:ext uri="{BB962C8B-B14F-4D97-AF65-F5344CB8AC3E}">
        <p14:creationId xmlns:p14="http://schemas.microsoft.com/office/powerpoint/2010/main" val="348913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grpSp>
        <p:nvGrpSpPr>
          <p:cNvPr id="7" name="Group 6">
            <a:extLst>
              <a:ext uri="{FF2B5EF4-FFF2-40B4-BE49-F238E27FC236}">
                <a16:creationId xmlns:a16="http://schemas.microsoft.com/office/drawing/2014/main" id="{1A0DFFCD-5413-A632-2439-A8D636B9AA10}"/>
              </a:ext>
            </a:extLst>
          </p:cNvPr>
          <p:cNvGrpSpPr/>
          <p:nvPr/>
        </p:nvGrpSpPr>
        <p:grpSpPr>
          <a:xfrm>
            <a:off x="1780573" y="1647576"/>
            <a:ext cx="8630854" cy="3562847"/>
            <a:chOff x="1780573" y="1647576"/>
            <a:chExt cx="8630854" cy="3562847"/>
          </a:xfrm>
        </p:grpSpPr>
        <p:pic>
          <p:nvPicPr>
            <p:cNvPr id="6" name="Picture 5">
              <a:extLst>
                <a:ext uri="{FF2B5EF4-FFF2-40B4-BE49-F238E27FC236}">
                  <a16:creationId xmlns:a16="http://schemas.microsoft.com/office/drawing/2014/main" id="{DAC91B15-2B95-7014-B84C-6C9D09DEA8F5}"/>
                </a:ext>
              </a:extLst>
            </p:cNvPr>
            <p:cNvPicPr>
              <a:picLocks noChangeAspect="1"/>
            </p:cNvPicPr>
            <p:nvPr/>
          </p:nvPicPr>
          <p:blipFill>
            <a:blip r:embed="rId3"/>
            <a:stretch>
              <a:fillRect/>
            </a:stretch>
          </p:blipFill>
          <p:spPr>
            <a:xfrm>
              <a:off x="1780573" y="1647576"/>
              <a:ext cx="8630854" cy="3562847"/>
            </a:xfrm>
            <a:prstGeom prst="rect">
              <a:avLst/>
            </a:prstGeom>
          </p:spPr>
        </p:pic>
        <p:sp>
          <p:nvSpPr>
            <p:cNvPr id="4" name="Rectangle 3">
              <a:extLst>
                <a:ext uri="{FF2B5EF4-FFF2-40B4-BE49-F238E27FC236}">
                  <a16:creationId xmlns:a16="http://schemas.microsoft.com/office/drawing/2014/main" id="{24EF59C2-7461-5492-556A-EB08972BF268}"/>
                </a:ext>
              </a:extLst>
            </p:cNvPr>
            <p:cNvSpPr/>
            <p:nvPr/>
          </p:nvSpPr>
          <p:spPr>
            <a:xfrm>
              <a:off x="2226180" y="3713466"/>
              <a:ext cx="144385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4151195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597859" cy="1449371"/>
            <a:chOff x="166540" y="193249"/>
            <a:chExt cx="3597859"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552208" y="317769"/>
              <a:ext cx="1212191"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a:t>
              </a:r>
            </a:p>
          </p:txBody>
        </p:sp>
      </p:grpSp>
      <p:pic>
        <p:nvPicPr>
          <p:cNvPr id="5" name="Picture 4">
            <a:extLst>
              <a:ext uri="{FF2B5EF4-FFF2-40B4-BE49-F238E27FC236}">
                <a16:creationId xmlns:a16="http://schemas.microsoft.com/office/drawing/2014/main" id="{B8821EB0-34C0-63DE-A575-209F8557D417}"/>
              </a:ext>
            </a:extLst>
          </p:cNvPr>
          <p:cNvPicPr>
            <a:picLocks noChangeAspect="1"/>
          </p:cNvPicPr>
          <p:nvPr/>
        </p:nvPicPr>
        <p:blipFill>
          <a:blip r:embed="rId3"/>
          <a:stretch>
            <a:fillRect/>
          </a:stretch>
        </p:blipFill>
        <p:spPr>
          <a:xfrm>
            <a:off x="1068599" y="1965925"/>
            <a:ext cx="10337537" cy="2587221"/>
          </a:xfrm>
          <a:prstGeom prst="rect">
            <a:avLst/>
          </a:prstGeom>
        </p:spPr>
      </p:pic>
    </p:spTree>
    <p:extLst>
      <p:ext uri="{BB962C8B-B14F-4D97-AF65-F5344CB8AC3E}">
        <p14:creationId xmlns:p14="http://schemas.microsoft.com/office/powerpoint/2010/main" val="420967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801800-360B-C654-EC62-80669A753C77}"/>
              </a:ext>
            </a:extLst>
          </p:cNvPr>
          <p:cNvGrpSpPr/>
          <p:nvPr/>
        </p:nvGrpSpPr>
        <p:grpSpPr>
          <a:xfrm>
            <a:off x="166540" y="193249"/>
            <a:ext cx="3318135" cy="1449371"/>
            <a:chOff x="166540" y="193249"/>
            <a:chExt cx="3318135" cy="1449371"/>
          </a:xfrm>
        </p:grpSpPr>
        <p:pic>
          <p:nvPicPr>
            <p:cNvPr id="4098" name="Picture 2" descr="Super quizzes - SuperGuide">
              <a:extLst>
                <a:ext uri="{FF2B5EF4-FFF2-40B4-BE49-F238E27FC236}">
                  <a16:creationId xmlns:a16="http://schemas.microsoft.com/office/drawing/2014/main" id="{11CE246E-4FAB-0B48-6D47-6845A684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40" y="193249"/>
              <a:ext cx="2576660" cy="1449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31BA96-1EBF-7CFB-0658-7801FED81103}"/>
                </a:ext>
              </a:extLst>
            </p:cNvPr>
            <p:cNvSpPr/>
            <p:nvPr/>
          </p:nvSpPr>
          <p:spPr>
            <a:xfrm>
              <a:off x="2831932" y="317769"/>
              <a:ext cx="652743" cy="1200329"/>
            </a:xfrm>
            <a:prstGeom prst="rect">
              <a:avLst/>
            </a:prstGeom>
            <a:noFill/>
          </p:spPr>
          <p:txBody>
            <a:bodyPr wrap="none" lIns="91440" tIns="45720" rIns="91440" bIns="45720">
              <a:spAutoFit/>
              <a:scene3d>
                <a:camera prst="perspectiveHeroicExtremeRightFacing"/>
                <a:lightRig rig="threePt" dir="t"/>
              </a:scene3d>
            </a:bodyPr>
            <a:lstStyle/>
            <a:p>
              <a:pPr algn="ctr"/>
              <a:r>
                <a:rPr lang="en-US" sz="7200" b="1" dirty="0">
                  <a:ln w="38100">
                    <a:solidFill>
                      <a:srgbClr val="B62E24"/>
                    </a:solidFill>
                    <a:prstDash val="solid"/>
                  </a:ln>
                  <a:solidFill>
                    <a:srgbClr val="DEDAD9"/>
                  </a:solidFill>
                  <a:effectLst>
                    <a:outerShdw dist="38100" dir="2700000" algn="tl" rotWithShape="0">
                      <a:schemeClr val="accent2"/>
                    </a:outerShdw>
                  </a:effectLst>
                </a:rPr>
                <a:t>1</a:t>
              </a:r>
            </a:p>
          </p:txBody>
        </p:sp>
      </p:grpSp>
      <p:grpSp>
        <p:nvGrpSpPr>
          <p:cNvPr id="7" name="Group 6">
            <a:extLst>
              <a:ext uri="{FF2B5EF4-FFF2-40B4-BE49-F238E27FC236}">
                <a16:creationId xmlns:a16="http://schemas.microsoft.com/office/drawing/2014/main" id="{6652629B-1769-CBC6-CD5E-988D6A866741}"/>
              </a:ext>
            </a:extLst>
          </p:cNvPr>
          <p:cNvGrpSpPr/>
          <p:nvPr/>
        </p:nvGrpSpPr>
        <p:grpSpPr>
          <a:xfrm>
            <a:off x="1766283" y="1747603"/>
            <a:ext cx="8659433" cy="3362794"/>
            <a:chOff x="1766283" y="1747603"/>
            <a:chExt cx="8659433" cy="3362794"/>
          </a:xfrm>
        </p:grpSpPr>
        <p:pic>
          <p:nvPicPr>
            <p:cNvPr id="6" name="Picture 5">
              <a:extLst>
                <a:ext uri="{FF2B5EF4-FFF2-40B4-BE49-F238E27FC236}">
                  <a16:creationId xmlns:a16="http://schemas.microsoft.com/office/drawing/2014/main" id="{2C65069E-9A6B-3483-2BB3-D0DE35039097}"/>
                </a:ext>
              </a:extLst>
            </p:cNvPr>
            <p:cNvPicPr>
              <a:picLocks noChangeAspect="1"/>
            </p:cNvPicPr>
            <p:nvPr/>
          </p:nvPicPr>
          <p:blipFill>
            <a:blip r:embed="rId3"/>
            <a:stretch>
              <a:fillRect/>
            </a:stretch>
          </p:blipFill>
          <p:spPr>
            <a:xfrm>
              <a:off x="1766283" y="1747603"/>
              <a:ext cx="8659433" cy="3362794"/>
            </a:xfrm>
            <a:prstGeom prst="rect">
              <a:avLst/>
            </a:prstGeom>
          </p:spPr>
        </p:pic>
        <p:sp>
          <p:nvSpPr>
            <p:cNvPr id="4" name="Rectangle 3">
              <a:extLst>
                <a:ext uri="{FF2B5EF4-FFF2-40B4-BE49-F238E27FC236}">
                  <a16:creationId xmlns:a16="http://schemas.microsoft.com/office/drawing/2014/main" id="{24EF59C2-7461-5492-556A-EB08972BF268}"/>
                </a:ext>
              </a:extLst>
            </p:cNvPr>
            <p:cNvSpPr/>
            <p:nvPr/>
          </p:nvSpPr>
          <p:spPr>
            <a:xfrm>
              <a:off x="2320543" y="3826588"/>
              <a:ext cx="1443856" cy="707886"/>
            </a:xfrm>
            <a:prstGeom prst="rect">
              <a:avLst/>
            </a:prstGeom>
            <a:solidFill>
              <a:srgbClr val="F7FBF9"/>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6"/>
                    </a:solidFill>
                  </a:ln>
                  <a:solidFill>
                    <a:schemeClr val="accent6">
                      <a:lumMod val="40000"/>
                      <a:lumOff val="60000"/>
                    </a:schemeClr>
                  </a:solidFill>
                  <a:effectLst/>
                </a:rPr>
                <a:t>Explanation</a:t>
              </a:r>
              <a:br>
                <a:rPr lang="en-US" sz="2000" b="1" cap="none" spc="0" dirty="0">
                  <a:ln>
                    <a:solidFill>
                      <a:schemeClr val="accent6"/>
                    </a:solidFill>
                  </a:ln>
                  <a:solidFill>
                    <a:schemeClr val="accent6">
                      <a:lumMod val="40000"/>
                      <a:lumOff val="60000"/>
                    </a:schemeClr>
                  </a:solidFill>
                  <a:effectLst/>
                </a:rPr>
              </a:br>
              <a:endParaRPr lang="en-US" sz="2000" b="1" cap="none" spc="0" dirty="0">
                <a:ln>
                  <a:solidFill>
                    <a:schemeClr val="accent6"/>
                  </a:solidFill>
                </a:ln>
                <a:solidFill>
                  <a:schemeClr val="accent6">
                    <a:lumMod val="40000"/>
                    <a:lumOff val="60000"/>
                  </a:schemeClr>
                </a:solidFill>
                <a:effectLst/>
              </a:endParaRPr>
            </a:p>
          </p:txBody>
        </p:sp>
      </p:grpSp>
    </p:spTree>
    <p:extLst>
      <p:ext uri="{BB962C8B-B14F-4D97-AF65-F5344CB8AC3E}">
        <p14:creationId xmlns:p14="http://schemas.microsoft.com/office/powerpoint/2010/main" val="1425958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Thank You Messages for Lectures and Presentations">
            <a:extLst>
              <a:ext uri="{FF2B5EF4-FFF2-40B4-BE49-F238E27FC236}">
                <a16:creationId xmlns:a16="http://schemas.microsoft.com/office/drawing/2014/main" id="{ACBEEE0B-4048-7162-914E-9F50594F48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436E25A-C259-B9EC-9F47-8A013988E2C9}"/>
              </a:ext>
            </a:extLst>
          </p:cNvPr>
          <p:cNvPicPr>
            <a:picLocks noChangeAspect="1"/>
          </p:cNvPicPr>
          <p:nvPr/>
        </p:nvPicPr>
        <p:blipFill>
          <a:blip r:embed="rId2"/>
          <a:stretch>
            <a:fillRect/>
          </a:stretch>
        </p:blipFill>
        <p:spPr>
          <a:xfrm>
            <a:off x="3471496" y="409153"/>
            <a:ext cx="5249008" cy="6039693"/>
          </a:xfrm>
          <a:prstGeom prst="rect">
            <a:avLst/>
          </a:prstGeom>
        </p:spPr>
      </p:pic>
    </p:spTree>
    <p:extLst>
      <p:ext uri="{BB962C8B-B14F-4D97-AF65-F5344CB8AC3E}">
        <p14:creationId xmlns:p14="http://schemas.microsoft.com/office/powerpoint/2010/main" val="2818418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4CDE2-C272-DA6F-A22E-DBDEF599DFD4}"/>
              </a:ext>
            </a:extLst>
          </p:cNvPr>
          <p:cNvPicPr>
            <a:picLocks noChangeAspect="1"/>
          </p:cNvPicPr>
          <p:nvPr/>
        </p:nvPicPr>
        <p:blipFill>
          <a:blip r:embed="rId2"/>
          <a:stretch>
            <a:fillRect/>
          </a:stretch>
        </p:blipFill>
        <p:spPr>
          <a:xfrm>
            <a:off x="1018466" y="328180"/>
            <a:ext cx="10155067" cy="6201640"/>
          </a:xfrm>
          <a:prstGeom prst="rect">
            <a:avLst/>
          </a:prstGeom>
        </p:spPr>
      </p:pic>
    </p:spTree>
    <p:extLst>
      <p:ext uri="{BB962C8B-B14F-4D97-AF65-F5344CB8AC3E}">
        <p14:creationId xmlns:p14="http://schemas.microsoft.com/office/powerpoint/2010/main" val="1341944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72F5B-D004-11EF-7743-225644971CB4}"/>
              </a:ext>
            </a:extLst>
          </p:cNvPr>
          <p:cNvPicPr>
            <a:picLocks noChangeAspect="1"/>
          </p:cNvPicPr>
          <p:nvPr/>
        </p:nvPicPr>
        <p:blipFill>
          <a:blip r:embed="rId2"/>
          <a:stretch>
            <a:fillRect/>
          </a:stretch>
        </p:blipFill>
        <p:spPr>
          <a:xfrm>
            <a:off x="4245767" y="1334558"/>
            <a:ext cx="6049219" cy="4906060"/>
          </a:xfrm>
          <a:prstGeom prst="rect">
            <a:avLst/>
          </a:prstGeom>
        </p:spPr>
      </p:pic>
      <p:sp>
        <p:nvSpPr>
          <p:cNvPr id="4" name="Rectangle 3">
            <a:extLst>
              <a:ext uri="{FF2B5EF4-FFF2-40B4-BE49-F238E27FC236}">
                <a16:creationId xmlns:a16="http://schemas.microsoft.com/office/drawing/2014/main" id="{34BB0BAE-6E00-52EE-A4B3-8BAC65191C8C}"/>
              </a:ext>
            </a:extLst>
          </p:cNvPr>
          <p:cNvSpPr/>
          <p:nvPr/>
        </p:nvSpPr>
        <p:spPr>
          <a:xfrm>
            <a:off x="556597" y="268958"/>
            <a:ext cx="2634054"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The Grid</a:t>
            </a:r>
          </a:p>
        </p:txBody>
      </p:sp>
      <p:sp>
        <p:nvSpPr>
          <p:cNvPr id="5" name="Rectangle 4">
            <a:extLst>
              <a:ext uri="{FF2B5EF4-FFF2-40B4-BE49-F238E27FC236}">
                <a16:creationId xmlns:a16="http://schemas.microsoft.com/office/drawing/2014/main" id="{90A0D6AB-9A27-DAF0-0E81-96EB2F9729EB}"/>
              </a:ext>
            </a:extLst>
          </p:cNvPr>
          <p:cNvSpPr/>
          <p:nvPr/>
        </p:nvSpPr>
        <p:spPr>
          <a:xfrm>
            <a:off x="2944881" y="2070864"/>
            <a:ext cx="117442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Rows</a:t>
            </a:r>
          </a:p>
        </p:txBody>
      </p:sp>
      <p:sp>
        <p:nvSpPr>
          <p:cNvPr id="6" name="Rectangle 5">
            <a:extLst>
              <a:ext uri="{FF2B5EF4-FFF2-40B4-BE49-F238E27FC236}">
                <a16:creationId xmlns:a16="http://schemas.microsoft.com/office/drawing/2014/main" id="{CDE05271-2161-0A0A-AFA6-5125E008D8EB}"/>
              </a:ext>
            </a:extLst>
          </p:cNvPr>
          <p:cNvSpPr/>
          <p:nvPr/>
        </p:nvSpPr>
        <p:spPr>
          <a:xfrm>
            <a:off x="4348296" y="730623"/>
            <a:ext cx="163698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Columns</a:t>
            </a:r>
          </a:p>
        </p:txBody>
      </p:sp>
      <p:sp>
        <p:nvSpPr>
          <p:cNvPr id="7" name="Rectangle 6">
            <a:extLst>
              <a:ext uri="{FF2B5EF4-FFF2-40B4-BE49-F238E27FC236}">
                <a16:creationId xmlns:a16="http://schemas.microsoft.com/office/drawing/2014/main" id="{9DAE8A9F-AC41-1476-C3DA-CF537E0B851F}"/>
              </a:ext>
            </a:extLst>
          </p:cNvPr>
          <p:cNvSpPr/>
          <p:nvPr/>
        </p:nvSpPr>
        <p:spPr>
          <a:xfrm>
            <a:off x="5310199" y="2223266"/>
            <a:ext cx="872355"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Cell</a:t>
            </a:r>
          </a:p>
        </p:txBody>
      </p:sp>
      <p:sp>
        <p:nvSpPr>
          <p:cNvPr id="8" name="Rectangle 7">
            <a:extLst>
              <a:ext uri="{FF2B5EF4-FFF2-40B4-BE49-F238E27FC236}">
                <a16:creationId xmlns:a16="http://schemas.microsoft.com/office/drawing/2014/main" id="{BBF23427-A06C-F376-EAFF-6217EF1D29D5}"/>
              </a:ext>
            </a:extLst>
          </p:cNvPr>
          <p:cNvSpPr/>
          <p:nvPr/>
        </p:nvSpPr>
        <p:spPr>
          <a:xfrm>
            <a:off x="8378860" y="1351304"/>
            <a:ext cx="246907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Formula Bar</a:t>
            </a:r>
          </a:p>
        </p:txBody>
      </p:sp>
    </p:spTree>
    <p:extLst>
      <p:ext uri="{BB962C8B-B14F-4D97-AF65-F5344CB8AC3E}">
        <p14:creationId xmlns:p14="http://schemas.microsoft.com/office/powerpoint/2010/main" val="50283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531E6-411A-6611-83E2-3B902D17FAF6}"/>
              </a:ext>
            </a:extLst>
          </p:cNvPr>
          <p:cNvPicPr>
            <a:picLocks noChangeAspect="1"/>
          </p:cNvPicPr>
          <p:nvPr/>
        </p:nvPicPr>
        <p:blipFill>
          <a:blip r:embed="rId2"/>
          <a:stretch>
            <a:fillRect/>
          </a:stretch>
        </p:blipFill>
        <p:spPr>
          <a:xfrm>
            <a:off x="1060193" y="2019103"/>
            <a:ext cx="3734321" cy="1409897"/>
          </a:xfrm>
          <a:prstGeom prst="rect">
            <a:avLst/>
          </a:prstGeom>
        </p:spPr>
      </p:pic>
      <p:sp>
        <p:nvSpPr>
          <p:cNvPr id="4" name="Rectangle 3">
            <a:extLst>
              <a:ext uri="{FF2B5EF4-FFF2-40B4-BE49-F238E27FC236}">
                <a16:creationId xmlns:a16="http://schemas.microsoft.com/office/drawing/2014/main" id="{3F473D9F-94D9-252C-5F3F-BA1435C878F7}"/>
              </a:ext>
            </a:extLst>
          </p:cNvPr>
          <p:cNvSpPr/>
          <p:nvPr/>
        </p:nvSpPr>
        <p:spPr>
          <a:xfrm>
            <a:off x="556597" y="268958"/>
            <a:ext cx="2634054"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The Grid</a:t>
            </a:r>
          </a:p>
        </p:txBody>
      </p:sp>
      <p:grpSp>
        <p:nvGrpSpPr>
          <p:cNvPr id="10" name="Group 9">
            <a:extLst>
              <a:ext uri="{FF2B5EF4-FFF2-40B4-BE49-F238E27FC236}">
                <a16:creationId xmlns:a16="http://schemas.microsoft.com/office/drawing/2014/main" id="{E273DC0B-C9FC-BF06-4505-522FCC7459EC}"/>
              </a:ext>
            </a:extLst>
          </p:cNvPr>
          <p:cNvGrpSpPr/>
          <p:nvPr/>
        </p:nvGrpSpPr>
        <p:grpSpPr>
          <a:xfrm>
            <a:off x="5583995" y="2019103"/>
            <a:ext cx="5642271" cy="3356413"/>
            <a:chOff x="5583995" y="2019103"/>
            <a:chExt cx="5642271" cy="3356413"/>
          </a:xfrm>
        </p:grpSpPr>
        <p:grpSp>
          <p:nvGrpSpPr>
            <p:cNvPr id="8" name="Group 7">
              <a:extLst>
                <a:ext uri="{FF2B5EF4-FFF2-40B4-BE49-F238E27FC236}">
                  <a16:creationId xmlns:a16="http://schemas.microsoft.com/office/drawing/2014/main" id="{D8DA8F1E-D1DD-3168-DBF2-527BEB757405}"/>
                </a:ext>
              </a:extLst>
            </p:cNvPr>
            <p:cNvGrpSpPr/>
            <p:nvPr/>
          </p:nvGrpSpPr>
          <p:grpSpPr>
            <a:xfrm>
              <a:off x="5583995" y="2019103"/>
              <a:ext cx="5353428" cy="1810003"/>
              <a:chOff x="5099901" y="2019103"/>
              <a:chExt cx="5353428" cy="1810003"/>
            </a:xfrm>
          </p:grpSpPr>
          <p:pic>
            <p:nvPicPr>
              <p:cNvPr id="6" name="Picture 5">
                <a:extLst>
                  <a:ext uri="{FF2B5EF4-FFF2-40B4-BE49-F238E27FC236}">
                    <a16:creationId xmlns:a16="http://schemas.microsoft.com/office/drawing/2014/main" id="{A258EA3F-B414-7E99-7F88-08DC6C1EBAD4}"/>
                  </a:ext>
                </a:extLst>
              </p:cNvPr>
              <p:cNvPicPr>
                <a:picLocks noChangeAspect="1"/>
              </p:cNvPicPr>
              <p:nvPr/>
            </p:nvPicPr>
            <p:blipFill>
              <a:blip r:embed="rId3"/>
              <a:stretch>
                <a:fillRect/>
              </a:stretch>
            </p:blipFill>
            <p:spPr>
              <a:xfrm>
                <a:off x="6433218" y="2019103"/>
                <a:ext cx="4020111" cy="1810003"/>
              </a:xfrm>
              <a:prstGeom prst="rect">
                <a:avLst/>
              </a:prstGeom>
            </p:spPr>
          </p:pic>
          <p:sp>
            <p:nvSpPr>
              <p:cNvPr id="7" name="Arrow: Right 6">
                <a:extLst>
                  <a:ext uri="{FF2B5EF4-FFF2-40B4-BE49-F238E27FC236}">
                    <a16:creationId xmlns:a16="http://schemas.microsoft.com/office/drawing/2014/main" id="{4DB28F36-DBC5-758E-5FB4-4062579F61EE}"/>
                  </a:ext>
                </a:extLst>
              </p:cNvPr>
              <p:cNvSpPr/>
              <p:nvPr/>
            </p:nvSpPr>
            <p:spPr>
              <a:xfrm>
                <a:off x="5099901" y="2516957"/>
                <a:ext cx="876693" cy="5467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5FACFC9-01BF-EDDE-5E72-ECE72E44999F}"/>
                </a:ext>
              </a:extLst>
            </p:cNvPr>
            <p:cNvSpPr/>
            <p:nvPr/>
          </p:nvSpPr>
          <p:spPr>
            <a:xfrm>
              <a:off x="6022341" y="4175187"/>
              <a:ext cx="5203925" cy="1200329"/>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Formula Bar always shows </a:t>
              </a:r>
            </a:p>
            <a:p>
              <a:pPr algn="ctr"/>
              <a:r>
                <a:rPr lang="en-US" sz="3600" b="0" cap="none" spc="0" dirty="0">
                  <a:ln w="0"/>
                  <a:solidFill>
                    <a:schemeClr val="tx1"/>
                  </a:solidFill>
                  <a:effectLst>
                    <a:outerShdw blurRad="38100" dist="19050" dir="2700000" algn="tl" rotWithShape="0">
                      <a:schemeClr val="dk1">
                        <a:alpha val="40000"/>
                      </a:schemeClr>
                    </a:outerShdw>
                  </a:effectLst>
                </a:rPr>
                <a:t>the actual content</a:t>
              </a:r>
            </a:p>
          </p:txBody>
        </p:sp>
      </p:grpSp>
    </p:spTree>
    <p:extLst>
      <p:ext uri="{BB962C8B-B14F-4D97-AF65-F5344CB8AC3E}">
        <p14:creationId xmlns:p14="http://schemas.microsoft.com/office/powerpoint/2010/main" val="2262654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1108</Words>
  <Application>Microsoft Office PowerPoint</Application>
  <PresentationFormat>Widescreen</PresentationFormat>
  <Paragraphs>157</Paragraphs>
  <Slides>68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68</vt:i4>
      </vt:variant>
    </vt:vector>
  </HeadingPairs>
  <TitlesOfParts>
    <vt:vector size="79" baseType="lpstr">
      <vt:lpstr>Arial</vt:lpstr>
      <vt:lpstr>Arial Black</vt:lpstr>
      <vt:lpstr>Calibri</vt:lpstr>
      <vt:lpstr>Calibri Light</vt:lpstr>
      <vt:lpstr>MV Boli</vt:lpstr>
      <vt:lpstr>Open Sans</vt:lpstr>
      <vt:lpstr>Source Sans Pro</vt:lpstr>
      <vt:lpstr>Times New Roman</vt:lpstr>
      <vt:lpstr>unset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  Adding data to a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Fawzy</dc:creator>
  <cp:lastModifiedBy>Said Fawzy</cp:lastModifiedBy>
  <cp:revision>65</cp:revision>
  <dcterms:created xsi:type="dcterms:W3CDTF">2023-05-21T05:44:35Z</dcterms:created>
  <dcterms:modified xsi:type="dcterms:W3CDTF">2023-11-01T13:17:38Z</dcterms:modified>
</cp:coreProperties>
</file>